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7556500" cy="10699750"/>
  <p:notesSz cx="7556500" cy="10699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6" d="100"/>
          <a:sy n="126" d="100"/>
        </p:scale>
        <p:origin x="466" y="-50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6922"/>
            <a:ext cx="6428422" cy="2246947"/>
          </a:xfrm>
          <a:prstGeom prst="rect">
            <a:avLst/>
          </a:prstGeom>
        </p:spPr>
        <p:txBody>
          <a:bodyPr wrap="square" lIns="0" tIns="0" rIns="0" bIns="0">
            <a:spAutoFit/>
          </a:bodyPr>
          <a:lstStyle>
            <a:lvl1pPr>
              <a:defRPr sz="2400" b="1" i="0">
                <a:solidFill>
                  <a:srgbClr val="E3292B"/>
                </a:solidFill>
                <a:latin typeface="Tahoma"/>
                <a:cs typeface="Tahoma"/>
              </a:defRPr>
            </a:lvl1pPr>
          </a:lstStyle>
          <a:p>
            <a:endParaRPr/>
          </a:p>
        </p:txBody>
      </p:sp>
      <p:sp>
        <p:nvSpPr>
          <p:cNvPr id="3" name="Holder 3"/>
          <p:cNvSpPr>
            <a:spLocks noGrp="1"/>
          </p:cNvSpPr>
          <p:nvPr>
            <p:ph type="subTitle" idx="4"/>
          </p:nvPr>
        </p:nvSpPr>
        <p:spPr>
          <a:xfrm>
            <a:off x="1134427" y="5991860"/>
            <a:ext cx="5293995"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32274" y="10097747"/>
            <a:ext cx="698500" cy="13335"/>
          </a:xfrm>
          <a:custGeom>
            <a:avLst/>
            <a:gdLst/>
            <a:ahLst/>
            <a:cxnLst/>
            <a:rect l="l" t="t" r="r" b="b"/>
            <a:pathLst>
              <a:path w="698500" h="13334">
                <a:moveTo>
                  <a:pt x="349126" y="12863"/>
                </a:moveTo>
                <a:lnTo>
                  <a:pt x="199367" y="11673"/>
                </a:lnTo>
                <a:lnTo>
                  <a:pt x="49788" y="8103"/>
                </a:lnTo>
                <a:lnTo>
                  <a:pt x="0" y="6384"/>
                </a:lnTo>
                <a:lnTo>
                  <a:pt x="149478" y="2084"/>
                </a:lnTo>
                <a:lnTo>
                  <a:pt x="299197" y="130"/>
                </a:lnTo>
                <a:lnTo>
                  <a:pt x="349126" y="0"/>
                </a:lnTo>
                <a:lnTo>
                  <a:pt x="399054" y="130"/>
                </a:lnTo>
                <a:lnTo>
                  <a:pt x="548773" y="2084"/>
                </a:lnTo>
                <a:lnTo>
                  <a:pt x="698252" y="6384"/>
                </a:lnTo>
                <a:lnTo>
                  <a:pt x="648463" y="8103"/>
                </a:lnTo>
                <a:lnTo>
                  <a:pt x="498884" y="11673"/>
                </a:lnTo>
                <a:lnTo>
                  <a:pt x="349126" y="12863"/>
                </a:lnTo>
                <a:close/>
              </a:path>
            </a:pathLst>
          </a:custGeom>
          <a:solidFill>
            <a:srgbClr val="01603C"/>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E3292B"/>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E3292B"/>
                </a:solidFill>
                <a:latin typeface="Tahoma"/>
                <a:cs typeface="Tahoma"/>
              </a:defRPr>
            </a:lvl1pPr>
          </a:lstStyle>
          <a:p>
            <a:endParaRPr/>
          </a:p>
        </p:txBody>
      </p:sp>
      <p:sp>
        <p:nvSpPr>
          <p:cNvPr id="3" name="Holder 3"/>
          <p:cNvSpPr>
            <a:spLocks noGrp="1"/>
          </p:cNvSpPr>
          <p:nvPr>
            <p:ph sz="half" idx="2"/>
          </p:nvPr>
        </p:nvSpPr>
        <p:spPr>
          <a:xfrm>
            <a:off x="378142" y="2460942"/>
            <a:ext cx="3289839"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60942"/>
            <a:ext cx="3289839"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E3292B"/>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3568" y="364631"/>
            <a:ext cx="6160779" cy="752862"/>
          </a:xfrm>
          <a:prstGeom prst="rect">
            <a:avLst/>
          </a:prstGeom>
        </p:spPr>
        <p:txBody>
          <a:bodyPr wrap="square" lIns="0" tIns="0" rIns="0" bIns="0">
            <a:spAutoFit/>
          </a:bodyPr>
          <a:lstStyle>
            <a:lvl1pPr>
              <a:defRPr sz="2400" b="1" i="0">
                <a:solidFill>
                  <a:srgbClr val="E3292B"/>
                </a:solidFill>
                <a:latin typeface="Tahoma"/>
                <a:cs typeface="Tahoma"/>
              </a:defRPr>
            </a:lvl1pPr>
          </a:lstStyle>
          <a:p>
            <a:endParaRPr/>
          </a:p>
        </p:txBody>
      </p:sp>
      <p:sp>
        <p:nvSpPr>
          <p:cNvPr id="3" name="Holder 3"/>
          <p:cNvSpPr>
            <a:spLocks noGrp="1"/>
          </p:cNvSpPr>
          <p:nvPr>
            <p:ph type="body" idx="1"/>
          </p:nvPr>
        </p:nvSpPr>
        <p:spPr>
          <a:xfrm>
            <a:off x="378142" y="2460942"/>
            <a:ext cx="6806565"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50768"/>
            <a:ext cx="2420112" cy="53498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50768"/>
            <a:ext cx="1739455" cy="5349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1/19/2026</a:t>
            </a:fld>
            <a:endParaRPr lang="en-US"/>
          </a:p>
        </p:txBody>
      </p:sp>
      <p:sp>
        <p:nvSpPr>
          <p:cNvPr id="6" name="Holder 6"/>
          <p:cNvSpPr>
            <a:spLocks noGrp="1"/>
          </p:cNvSpPr>
          <p:nvPr>
            <p:ph type="sldNum" sz="quarter" idx="7"/>
          </p:nvPr>
        </p:nvSpPr>
        <p:spPr>
          <a:xfrm>
            <a:off x="5445252" y="9950768"/>
            <a:ext cx="1739455"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mailto:events@uasingishuchamber.co.ke" TargetMode="External"/><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www.uasingishuchamber.co.ke/"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uasingishuchamber.co.k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hyperlink" Target="http://www.uasingishuchamber.co.k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uasingishuchamber.co.ke/"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uasingishuchamber.co.k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4768850" y="1485879"/>
            <a:ext cx="2133600" cy="2035195"/>
            <a:chOff x="4812719" y="1933477"/>
            <a:chExt cx="1677035" cy="1610360"/>
          </a:xfrm>
        </p:grpSpPr>
        <p:pic>
          <p:nvPicPr>
            <p:cNvPr id="11" name="object 11"/>
            <p:cNvPicPr/>
            <p:nvPr/>
          </p:nvPicPr>
          <p:blipFill>
            <a:blip r:embed="rId2" cstate="print"/>
            <a:stretch>
              <a:fillRect/>
            </a:stretch>
          </p:blipFill>
          <p:spPr>
            <a:xfrm>
              <a:off x="4812719" y="1933477"/>
              <a:ext cx="1677031" cy="1610331"/>
            </a:xfrm>
            <a:prstGeom prst="rect">
              <a:avLst/>
            </a:prstGeom>
          </p:spPr>
        </p:pic>
        <p:pic>
          <p:nvPicPr>
            <p:cNvPr id="12" name="object 12"/>
            <p:cNvPicPr/>
            <p:nvPr/>
          </p:nvPicPr>
          <p:blipFill>
            <a:blip r:embed="rId3" cstate="print"/>
            <a:stretch>
              <a:fillRect/>
            </a:stretch>
          </p:blipFill>
          <p:spPr>
            <a:xfrm>
              <a:off x="5126071" y="2221243"/>
              <a:ext cx="1048139" cy="971914"/>
            </a:xfrm>
            <a:prstGeom prst="rect">
              <a:avLst/>
            </a:prstGeom>
          </p:spPr>
        </p:pic>
      </p:grpSp>
      <p:pic>
        <p:nvPicPr>
          <p:cNvPr id="13" name="object 13"/>
          <p:cNvPicPr/>
          <p:nvPr/>
        </p:nvPicPr>
        <p:blipFill>
          <a:blip r:embed="rId4" cstate="print"/>
          <a:stretch>
            <a:fillRect/>
          </a:stretch>
        </p:blipFill>
        <p:spPr>
          <a:xfrm>
            <a:off x="425450" y="1687158"/>
            <a:ext cx="3810000" cy="1681517"/>
          </a:xfrm>
          <a:prstGeom prst="rect">
            <a:avLst/>
          </a:prstGeom>
        </p:spPr>
      </p:pic>
      <p:grpSp>
        <p:nvGrpSpPr>
          <p:cNvPr id="5" name="object 5"/>
          <p:cNvGrpSpPr/>
          <p:nvPr/>
        </p:nvGrpSpPr>
        <p:grpSpPr>
          <a:xfrm>
            <a:off x="0" y="0"/>
            <a:ext cx="7562850" cy="1252855"/>
            <a:chOff x="0" y="0"/>
            <a:chExt cx="7562850" cy="1252855"/>
          </a:xfrm>
        </p:grpSpPr>
        <p:sp>
          <p:nvSpPr>
            <p:cNvPr id="6" name="object 6"/>
            <p:cNvSpPr/>
            <p:nvPr/>
          </p:nvSpPr>
          <p:spPr>
            <a:xfrm>
              <a:off x="0" y="2927"/>
              <a:ext cx="7562850" cy="679450"/>
            </a:xfrm>
            <a:custGeom>
              <a:avLst/>
              <a:gdLst/>
              <a:ahLst/>
              <a:cxnLst/>
              <a:rect l="l" t="t" r="r" b="b"/>
              <a:pathLst>
                <a:path w="7562850" h="679450">
                  <a:moveTo>
                    <a:pt x="6152091" y="1270"/>
                  </a:moveTo>
                  <a:lnTo>
                    <a:pt x="5899461" y="1270"/>
                  </a:lnTo>
                  <a:lnTo>
                    <a:pt x="5950013" y="0"/>
                  </a:lnTo>
                  <a:lnTo>
                    <a:pt x="6101590" y="0"/>
                  </a:lnTo>
                  <a:lnTo>
                    <a:pt x="6152091" y="1270"/>
                  </a:lnTo>
                  <a:close/>
                </a:path>
                <a:path w="7562850" h="679450">
                  <a:moveTo>
                    <a:pt x="7562850" y="265430"/>
                  </a:moveTo>
                  <a:lnTo>
                    <a:pt x="1619024" y="265430"/>
                  </a:lnTo>
                  <a:lnTo>
                    <a:pt x="1669409" y="264160"/>
                  </a:lnTo>
                  <a:lnTo>
                    <a:pt x="1719775" y="264160"/>
                  </a:lnTo>
                  <a:lnTo>
                    <a:pt x="1770121" y="262890"/>
                  </a:lnTo>
                  <a:lnTo>
                    <a:pt x="1820447" y="262890"/>
                  </a:lnTo>
                  <a:lnTo>
                    <a:pt x="1971295" y="259080"/>
                  </a:lnTo>
                  <a:lnTo>
                    <a:pt x="2021533" y="256540"/>
                  </a:lnTo>
                  <a:lnTo>
                    <a:pt x="2071748" y="255270"/>
                  </a:lnTo>
                  <a:lnTo>
                    <a:pt x="2121938" y="252730"/>
                  </a:lnTo>
                  <a:lnTo>
                    <a:pt x="2172104" y="251460"/>
                  </a:lnTo>
                  <a:lnTo>
                    <a:pt x="2522528" y="233680"/>
                  </a:lnTo>
                  <a:lnTo>
                    <a:pt x="2572477" y="229870"/>
                  </a:lnTo>
                  <a:lnTo>
                    <a:pt x="2622395" y="227330"/>
                  </a:lnTo>
                  <a:lnTo>
                    <a:pt x="2722140" y="219710"/>
                  </a:lnTo>
                  <a:lnTo>
                    <a:pt x="2771965" y="217170"/>
                  </a:lnTo>
                  <a:lnTo>
                    <a:pt x="3169361" y="186690"/>
                  </a:lnTo>
                  <a:lnTo>
                    <a:pt x="3218875" y="181610"/>
                  </a:lnTo>
                  <a:lnTo>
                    <a:pt x="3367192" y="170180"/>
                  </a:lnTo>
                  <a:lnTo>
                    <a:pt x="3416554" y="165100"/>
                  </a:lnTo>
                  <a:lnTo>
                    <a:pt x="3465875" y="161290"/>
                  </a:lnTo>
                  <a:lnTo>
                    <a:pt x="3515157" y="156210"/>
                  </a:lnTo>
                  <a:lnTo>
                    <a:pt x="3613596" y="148590"/>
                  </a:lnTo>
                  <a:lnTo>
                    <a:pt x="4067011" y="107950"/>
                  </a:lnTo>
                  <a:lnTo>
                    <a:pt x="4118332" y="104140"/>
                  </a:lnTo>
                  <a:lnTo>
                    <a:pt x="4169623" y="99060"/>
                  </a:lnTo>
                  <a:lnTo>
                    <a:pt x="4220887" y="95250"/>
                  </a:lnTo>
                  <a:lnTo>
                    <a:pt x="4272122" y="90170"/>
                  </a:lnTo>
                  <a:lnTo>
                    <a:pt x="4323330" y="86360"/>
                  </a:lnTo>
                  <a:lnTo>
                    <a:pt x="4374511" y="81280"/>
                  </a:lnTo>
                  <a:lnTo>
                    <a:pt x="4578973" y="66040"/>
                  </a:lnTo>
                  <a:lnTo>
                    <a:pt x="4630025" y="60960"/>
                  </a:lnTo>
                  <a:lnTo>
                    <a:pt x="4732056" y="53340"/>
                  </a:lnTo>
                  <a:lnTo>
                    <a:pt x="4783036" y="50800"/>
                  </a:lnTo>
                  <a:lnTo>
                    <a:pt x="4935838" y="39370"/>
                  </a:lnTo>
                  <a:lnTo>
                    <a:pt x="4986727" y="36830"/>
                  </a:lnTo>
                  <a:lnTo>
                    <a:pt x="5037595" y="33020"/>
                  </a:lnTo>
                  <a:lnTo>
                    <a:pt x="5088442" y="30480"/>
                  </a:lnTo>
                  <a:lnTo>
                    <a:pt x="5139268" y="26670"/>
                  </a:lnTo>
                  <a:lnTo>
                    <a:pt x="5393102" y="13970"/>
                  </a:lnTo>
                  <a:lnTo>
                    <a:pt x="5443813" y="12700"/>
                  </a:lnTo>
                  <a:lnTo>
                    <a:pt x="5494506" y="10160"/>
                  </a:lnTo>
                  <a:lnTo>
                    <a:pt x="5545181" y="8890"/>
                  </a:lnTo>
                  <a:lnTo>
                    <a:pt x="5595840" y="6350"/>
                  </a:lnTo>
                  <a:lnTo>
                    <a:pt x="5747719" y="2540"/>
                  </a:lnTo>
                  <a:lnTo>
                    <a:pt x="5798314" y="2540"/>
                  </a:lnTo>
                  <a:lnTo>
                    <a:pt x="5848895" y="1270"/>
                  </a:lnTo>
                  <a:lnTo>
                    <a:pt x="6202580" y="1270"/>
                  </a:lnTo>
                  <a:lnTo>
                    <a:pt x="6404425" y="6350"/>
                  </a:lnTo>
                  <a:lnTo>
                    <a:pt x="6454861" y="8890"/>
                  </a:lnTo>
                  <a:lnTo>
                    <a:pt x="6505288" y="10160"/>
                  </a:lnTo>
                  <a:lnTo>
                    <a:pt x="6606115" y="15240"/>
                  </a:lnTo>
                  <a:lnTo>
                    <a:pt x="6656516" y="19050"/>
                  </a:lnTo>
                  <a:lnTo>
                    <a:pt x="6706910" y="21590"/>
                  </a:lnTo>
                  <a:lnTo>
                    <a:pt x="6908417" y="36830"/>
                  </a:lnTo>
                  <a:lnTo>
                    <a:pt x="7109837" y="57150"/>
                  </a:lnTo>
                  <a:lnTo>
                    <a:pt x="7311196" y="82550"/>
                  </a:lnTo>
                  <a:lnTo>
                    <a:pt x="7512520" y="113030"/>
                  </a:lnTo>
                  <a:lnTo>
                    <a:pt x="7562850" y="121920"/>
                  </a:lnTo>
                  <a:lnTo>
                    <a:pt x="7562850" y="265430"/>
                  </a:lnTo>
                  <a:close/>
                </a:path>
                <a:path w="7562850" h="679450">
                  <a:moveTo>
                    <a:pt x="1713954" y="679450"/>
                  </a:moveTo>
                  <a:lnTo>
                    <a:pt x="1410758" y="679450"/>
                  </a:lnTo>
                  <a:lnTo>
                    <a:pt x="1360269" y="678180"/>
                  </a:lnTo>
                  <a:lnTo>
                    <a:pt x="1309792" y="678180"/>
                  </a:lnTo>
                  <a:lnTo>
                    <a:pt x="1208869" y="675640"/>
                  </a:lnTo>
                  <a:lnTo>
                    <a:pt x="1158424" y="673100"/>
                  </a:lnTo>
                  <a:lnTo>
                    <a:pt x="1107988" y="671830"/>
                  </a:lnTo>
                  <a:lnTo>
                    <a:pt x="906332" y="661670"/>
                  </a:lnTo>
                  <a:lnTo>
                    <a:pt x="855939" y="657860"/>
                  </a:lnTo>
                  <a:lnTo>
                    <a:pt x="805552" y="655320"/>
                  </a:lnTo>
                  <a:lnTo>
                    <a:pt x="704799" y="647700"/>
                  </a:lnTo>
                  <a:lnTo>
                    <a:pt x="654431" y="642620"/>
                  </a:lnTo>
                  <a:lnTo>
                    <a:pt x="604069" y="638810"/>
                  </a:lnTo>
                  <a:lnTo>
                    <a:pt x="503360" y="628650"/>
                  </a:lnTo>
                  <a:lnTo>
                    <a:pt x="453012" y="622300"/>
                  </a:lnTo>
                  <a:lnTo>
                    <a:pt x="402668" y="617220"/>
                  </a:lnTo>
                  <a:lnTo>
                    <a:pt x="301989" y="604520"/>
                  </a:lnTo>
                  <a:lnTo>
                    <a:pt x="251653" y="596900"/>
                  </a:lnTo>
                  <a:lnTo>
                    <a:pt x="201320" y="590550"/>
                  </a:lnTo>
                  <a:lnTo>
                    <a:pt x="100658" y="575310"/>
                  </a:lnTo>
                  <a:lnTo>
                    <a:pt x="50329" y="566420"/>
                  </a:lnTo>
                  <a:lnTo>
                    <a:pt x="0" y="558800"/>
                  </a:lnTo>
                  <a:lnTo>
                    <a:pt x="0" y="152400"/>
                  </a:lnTo>
                  <a:lnTo>
                    <a:pt x="152080" y="175260"/>
                  </a:lnTo>
                  <a:lnTo>
                    <a:pt x="405505" y="207010"/>
                  </a:lnTo>
                  <a:lnTo>
                    <a:pt x="557508" y="222250"/>
                  </a:lnTo>
                  <a:lnTo>
                    <a:pt x="608163" y="226060"/>
                  </a:lnTo>
                  <a:lnTo>
                    <a:pt x="658812" y="231140"/>
                  </a:lnTo>
                  <a:lnTo>
                    <a:pt x="810710" y="242570"/>
                  </a:lnTo>
                  <a:lnTo>
                    <a:pt x="1114237" y="257810"/>
                  </a:lnTo>
                  <a:lnTo>
                    <a:pt x="1366828" y="264160"/>
                  </a:lnTo>
                  <a:lnTo>
                    <a:pt x="1417301" y="264160"/>
                  </a:lnTo>
                  <a:lnTo>
                    <a:pt x="1467758" y="265430"/>
                  </a:lnTo>
                  <a:lnTo>
                    <a:pt x="7562850" y="265430"/>
                  </a:lnTo>
                  <a:lnTo>
                    <a:pt x="7562850" y="415290"/>
                  </a:lnTo>
                  <a:lnTo>
                    <a:pt x="5893439" y="415290"/>
                  </a:lnTo>
                  <a:lnTo>
                    <a:pt x="5843073" y="416560"/>
                  </a:lnTo>
                  <a:lnTo>
                    <a:pt x="5792727" y="416560"/>
                  </a:lnTo>
                  <a:lnTo>
                    <a:pt x="5541315" y="422910"/>
                  </a:lnTo>
                  <a:lnTo>
                    <a:pt x="5491101" y="425450"/>
                  </a:lnTo>
                  <a:lnTo>
                    <a:pt x="5440910" y="426720"/>
                  </a:lnTo>
                  <a:lnTo>
                    <a:pt x="5340604" y="431800"/>
                  </a:lnTo>
                  <a:lnTo>
                    <a:pt x="5290489" y="433070"/>
                  </a:lnTo>
                  <a:lnTo>
                    <a:pt x="5190338" y="438150"/>
                  </a:lnTo>
                  <a:lnTo>
                    <a:pt x="5140304" y="441960"/>
                  </a:lnTo>
                  <a:lnTo>
                    <a:pt x="5040320" y="447040"/>
                  </a:lnTo>
                  <a:lnTo>
                    <a:pt x="4990372" y="450850"/>
                  </a:lnTo>
                  <a:lnTo>
                    <a:pt x="4940454" y="453390"/>
                  </a:lnTo>
                  <a:lnTo>
                    <a:pt x="4890566" y="457200"/>
                  </a:lnTo>
                  <a:lnTo>
                    <a:pt x="4840709" y="459740"/>
                  </a:lnTo>
                  <a:lnTo>
                    <a:pt x="4343973" y="497840"/>
                  </a:lnTo>
                  <a:lnTo>
                    <a:pt x="4294496" y="502920"/>
                  </a:lnTo>
                  <a:lnTo>
                    <a:pt x="4195656" y="510540"/>
                  </a:lnTo>
                  <a:lnTo>
                    <a:pt x="4146295" y="515620"/>
                  </a:lnTo>
                  <a:lnTo>
                    <a:pt x="4047692" y="523240"/>
                  </a:lnTo>
                  <a:lnTo>
                    <a:pt x="3495837" y="572770"/>
                  </a:lnTo>
                  <a:lnTo>
                    <a:pt x="3444517" y="576580"/>
                  </a:lnTo>
                  <a:lnTo>
                    <a:pt x="3393225" y="581660"/>
                  </a:lnTo>
                  <a:lnTo>
                    <a:pt x="3341962" y="585470"/>
                  </a:lnTo>
                  <a:lnTo>
                    <a:pt x="3290726" y="590550"/>
                  </a:lnTo>
                  <a:lnTo>
                    <a:pt x="3188337" y="598170"/>
                  </a:lnTo>
                  <a:lnTo>
                    <a:pt x="3137183" y="603250"/>
                  </a:lnTo>
                  <a:lnTo>
                    <a:pt x="2677922" y="637540"/>
                  </a:lnTo>
                  <a:lnTo>
                    <a:pt x="2627011" y="640080"/>
                  </a:lnTo>
                  <a:lnTo>
                    <a:pt x="2525253" y="647700"/>
                  </a:lnTo>
                  <a:lnTo>
                    <a:pt x="2423581" y="652780"/>
                  </a:lnTo>
                  <a:lnTo>
                    <a:pt x="2372775" y="656590"/>
                  </a:lnTo>
                  <a:lnTo>
                    <a:pt x="2220475" y="664210"/>
                  </a:lnTo>
                  <a:lnTo>
                    <a:pt x="2169746" y="665480"/>
                  </a:lnTo>
                  <a:lnTo>
                    <a:pt x="2068343" y="670560"/>
                  </a:lnTo>
                  <a:lnTo>
                    <a:pt x="1713954" y="679450"/>
                  </a:lnTo>
                  <a:close/>
                </a:path>
                <a:path w="7562850" h="679450">
                  <a:moveTo>
                    <a:pt x="7562850" y="528320"/>
                  </a:moveTo>
                  <a:lnTo>
                    <a:pt x="7410769" y="505460"/>
                  </a:lnTo>
                  <a:lnTo>
                    <a:pt x="7360078" y="499110"/>
                  </a:lnTo>
                  <a:lnTo>
                    <a:pt x="7309390" y="491490"/>
                  </a:lnTo>
                  <a:lnTo>
                    <a:pt x="7258704" y="485140"/>
                  </a:lnTo>
                  <a:lnTo>
                    <a:pt x="7208022" y="480060"/>
                  </a:lnTo>
                  <a:lnTo>
                    <a:pt x="7157344" y="473710"/>
                  </a:lnTo>
                  <a:lnTo>
                    <a:pt x="6954685" y="453390"/>
                  </a:lnTo>
                  <a:lnTo>
                    <a:pt x="6752139" y="438150"/>
                  </a:lnTo>
                  <a:lnTo>
                    <a:pt x="6701524" y="435610"/>
                  </a:lnTo>
                  <a:lnTo>
                    <a:pt x="6650919" y="431800"/>
                  </a:lnTo>
                  <a:lnTo>
                    <a:pt x="6549742" y="426720"/>
                  </a:lnTo>
                  <a:lnTo>
                    <a:pt x="6499171" y="425450"/>
                  </a:lnTo>
                  <a:lnTo>
                    <a:pt x="6448611" y="422910"/>
                  </a:lnTo>
                  <a:lnTo>
                    <a:pt x="6398065" y="421640"/>
                  </a:lnTo>
                  <a:lnTo>
                    <a:pt x="6347532" y="419100"/>
                  </a:lnTo>
                  <a:lnTo>
                    <a:pt x="6297014" y="417830"/>
                  </a:lnTo>
                  <a:lnTo>
                    <a:pt x="6246510" y="417830"/>
                  </a:lnTo>
                  <a:lnTo>
                    <a:pt x="6145548" y="415290"/>
                  </a:lnTo>
                  <a:lnTo>
                    <a:pt x="7562850" y="415290"/>
                  </a:lnTo>
                  <a:lnTo>
                    <a:pt x="7562850" y="528320"/>
                  </a:lnTo>
                  <a:close/>
                </a:path>
              </a:pathLst>
            </a:custGeom>
            <a:solidFill>
              <a:srgbClr val="006737"/>
            </a:solidFill>
          </p:spPr>
          <p:txBody>
            <a:bodyPr wrap="square" lIns="0" tIns="0" rIns="0" bIns="0" rtlCol="0"/>
            <a:lstStyle/>
            <a:p>
              <a:endParaRPr/>
            </a:p>
          </p:txBody>
        </p:sp>
        <p:sp>
          <p:nvSpPr>
            <p:cNvPr id="7" name="object 7"/>
            <p:cNvSpPr/>
            <p:nvPr/>
          </p:nvSpPr>
          <p:spPr>
            <a:xfrm>
              <a:off x="0" y="0"/>
              <a:ext cx="7562850" cy="340360"/>
            </a:xfrm>
            <a:custGeom>
              <a:avLst/>
              <a:gdLst/>
              <a:ahLst/>
              <a:cxnLst/>
              <a:rect l="l" t="t" r="r" b="b"/>
              <a:pathLst>
                <a:path w="7562850" h="340360">
                  <a:moveTo>
                    <a:pt x="1713954" y="339908"/>
                  </a:moveTo>
                  <a:lnTo>
                    <a:pt x="1410758" y="339908"/>
                  </a:lnTo>
                  <a:lnTo>
                    <a:pt x="1360269" y="338638"/>
                  </a:lnTo>
                  <a:lnTo>
                    <a:pt x="1309792" y="338638"/>
                  </a:lnTo>
                  <a:lnTo>
                    <a:pt x="1208869" y="336098"/>
                  </a:lnTo>
                  <a:lnTo>
                    <a:pt x="1158424" y="333558"/>
                  </a:lnTo>
                  <a:lnTo>
                    <a:pt x="1107988" y="332288"/>
                  </a:lnTo>
                  <a:lnTo>
                    <a:pt x="906332" y="322128"/>
                  </a:lnTo>
                  <a:lnTo>
                    <a:pt x="855939" y="318318"/>
                  </a:lnTo>
                  <a:lnTo>
                    <a:pt x="805552" y="315778"/>
                  </a:lnTo>
                  <a:lnTo>
                    <a:pt x="704799" y="308158"/>
                  </a:lnTo>
                  <a:lnTo>
                    <a:pt x="654431" y="303078"/>
                  </a:lnTo>
                  <a:lnTo>
                    <a:pt x="604069" y="299268"/>
                  </a:lnTo>
                  <a:lnTo>
                    <a:pt x="503360" y="289108"/>
                  </a:lnTo>
                  <a:lnTo>
                    <a:pt x="453012" y="282758"/>
                  </a:lnTo>
                  <a:lnTo>
                    <a:pt x="402668" y="277678"/>
                  </a:lnTo>
                  <a:lnTo>
                    <a:pt x="301989" y="264978"/>
                  </a:lnTo>
                  <a:lnTo>
                    <a:pt x="251653" y="257358"/>
                  </a:lnTo>
                  <a:lnTo>
                    <a:pt x="201320" y="251008"/>
                  </a:lnTo>
                  <a:lnTo>
                    <a:pt x="100658" y="235768"/>
                  </a:lnTo>
                  <a:lnTo>
                    <a:pt x="50329" y="226878"/>
                  </a:lnTo>
                  <a:lnTo>
                    <a:pt x="0" y="219258"/>
                  </a:lnTo>
                  <a:lnTo>
                    <a:pt x="0" y="0"/>
                  </a:lnTo>
                  <a:lnTo>
                    <a:pt x="7562850" y="0"/>
                  </a:lnTo>
                  <a:lnTo>
                    <a:pt x="7562850" y="75748"/>
                  </a:lnTo>
                  <a:lnTo>
                    <a:pt x="5893439" y="75748"/>
                  </a:lnTo>
                  <a:lnTo>
                    <a:pt x="5843073" y="77018"/>
                  </a:lnTo>
                  <a:lnTo>
                    <a:pt x="5792727" y="77018"/>
                  </a:lnTo>
                  <a:lnTo>
                    <a:pt x="5541315" y="83368"/>
                  </a:lnTo>
                  <a:lnTo>
                    <a:pt x="5491101" y="85908"/>
                  </a:lnTo>
                  <a:lnTo>
                    <a:pt x="5440910" y="87178"/>
                  </a:lnTo>
                  <a:lnTo>
                    <a:pt x="5340604" y="92258"/>
                  </a:lnTo>
                  <a:lnTo>
                    <a:pt x="5290489" y="93528"/>
                  </a:lnTo>
                  <a:lnTo>
                    <a:pt x="5190338" y="98608"/>
                  </a:lnTo>
                  <a:lnTo>
                    <a:pt x="5140304" y="102418"/>
                  </a:lnTo>
                  <a:lnTo>
                    <a:pt x="5040320" y="107498"/>
                  </a:lnTo>
                  <a:lnTo>
                    <a:pt x="4990372" y="111308"/>
                  </a:lnTo>
                  <a:lnTo>
                    <a:pt x="4940454" y="113848"/>
                  </a:lnTo>
                  <a:lnTo>
                    <a:pt x="4890566" y="117658"/>
                  </a:lnTo>
                  <a:lnTo>
                    <a:pt x="4840709" y="120198"/>
                  </a:lnTo>
                  <a:lnTo>
                    <a:pt x="4343973" y="158298"/>
                  </a:lnTo>
                  <a:lnTo>
                    <a:pt x="4294496" y="163378"/>
                  </a:lnTo>
                  <a:lnTo>
                    <a:pt x="4195656" y="170998"/>
                  </a:lnTo>
                  <a:lnTo>
                    <a:pt x="4146295" y="176078"/>
                  </a:lnTo>
                  <a:lnTo>
                    <a:pt x="4047692" y="183698"/>
                  </a:lnTo>
                  <a:lnTo>
                    <a:pt x="3495837" y="233228"/>
                  </a:lnTo>
                  <a:lnTo>
                    <a:pt x="3444517" y="237038"/>
                  </a:lnTo>
                  <a:lnTo>
                    <a:pt x="3393225" y="242118"/>
                  </a:lnTo>
                  <a:lnTo>
                    <a:pt x="3341962" y="245928"/>
                  </a:lnTo>
                  <a:lnTo>
                    <a:pt x="3290726" y="251008"/>
                  </a:lnTo>
                  <a:lnTo>
                    <a:pt x="3188337" y="258628"/>
                  </a:lnTo>
                  <a:lnTo>
                    <a:pt x="3137183" y="263708"/>
                  </a:lnTo>
                  <a:lnTo>
                    <a:pt x="2677922" y="297998"/>
                  </a:lnTo>
                  <a:lnTo>
                    <a:pt x="2627011" y="300538"/>
                  </a:lnTo>
                  <a:lnTo>
                    <a:pt x="2525253" y="308158"/>
                  </a:lnTo>
                  <a:lnTo>
                    <a:pt x="2423581" y="313238"/>
                  </a:lnTo>
                  <a:lnTo>
                    <a:pt x="2372775" y="317048"/>
                  </a:lnTo>
                  <a:lnTo>
                    <a:pt x="2220475" y="324668"/>
                  </a:lnTo>
                  <a:lnTo>
                    <a:pt x="2169746" y="325938"/>
                  </a:lnTo>
                  <a:lnTo>
                    <a:pt x="2068343" y="331018"/>
                  </a:lnTo>
                  <a:lnTo>
                    <a:pt x="1713954" y="339908"/>
                  </a:lnTo>
                  <a:close/>
                </a:path>
                <a:path w="7562850" h="340360">
                  <a:moveTo>
                    <a:pt x="7562850" y="188778"/>
                  </a:moveTo>
                  <a:lnTo>
                    <a:pt x="7410769" y="165918"/>
                  </a:lnTo>
                  <a:lnTo>
                    <a:pt x="7360078" y="159568"/>
                  </a:lnTo>
                  <a:lnTo>
                    <a:pt x="7309390" y="151948"/>
                  </a:lnTo>
                  <a:lnTo>
                    <a:pt x="7258704" y="145598"/>
                  </a:lnTo>
                  <a:lnTo>
                    <a:pt x="7208022" y="140518"/>
                  </a:lnTo>
                  <a:lnTo>
                    <a:pt x="7157344" y="134168"/>
                  </a:lnTo>
                  <a:lnTo>
                    <a:pt x="6954685" y="113848"/>
                  </a:lnTo>
                  <a:lnTo>
                    <a:pt x="6752139" y="98608"/>
                  </a:lnTo>
                  <a:lnTo>
                    <a:pt x="6701524" y="96068"/>
                  </a:lnTo>
                  <a:lnTo>
                    <a:pt x="6650919" y="92258"/>
                  </a:lnTo>
                  <a:lnTo>
                    <a:pt x="6549742" y="87178"/>
                  </a:lnTo>
                  <a:lnTo>
                    <a:pt x="6499171" y="85908"/>
                  </a:lnTo>
                  <a:lnTo>
                    <a:pt x="6448611" y="83368"/>
                  </a:lnTo>
                  <a:lnTo>
                    <a:pt x="6398065" y="82098"/>
                  </a:lnTo>
                  <a:lnTo>
                    <a:pt x="6347532" y="79558"/>
                  </a:lnTo>
                  <a:lnTo>
                    <a:pt x="6297014" y="78288"/>
                  </a:lnTo>
                  <a:lnTo>
                    <a:pt x="6246510" y="78288"/>
                  </a:lnTo>
                  <a:lnTo>
                    <a:pt x="6145548" y="75748"/>
                  </a:lnTo>
                  <a:lnTo>
                    <a:pt x="7562850" y="75748"/>
                  </a:lnTo>
                  <a:lnTo>
                    <a:pt x="7562850" y="188778"/>
                  </a:lnTo>
                  <a:close/>
                </a:path>
              </a:pathLst>
            </a:custGeom>
            <a:solidFill>
              <a:srgbClr val="000000"/>
            </a:solidFill>
          </p:spPr>
          <p:txBody>
            <a:bodyPr wrap="square" lIns="0" tIns="0" rIns="0" bIns="0" rtlCol="0"/>
            <a:lstStyle/>
            <a:p>
              <a:endParaRPr/>
            </a:p>
          </p:txBody>
        </p:sp>
        <p:sp>
          <p:nvSpPr>
            <p:cNvPr id="8" name="object 8"/>
            <p:cNvSpPr/>
            <p:nvPr/>
          </p:nvSpPr>
          <p:spPr>
            <a:xfrm>
              <a:off x="0" y="573395"/>
              <a:ext cx="7562850" cy="679450"/>
            </a:xfrm>
            <a:custGeom>
              <a:avLst/>
              <a:gdLst/>
              <a:ahLst/>
              <a:cxnLst/>
              <a:rect l="l" t="t" r="r" b="b"/>
              <a:pathLst>
                <a:path w="7562850" h="679450">
                  <a:moveTo>
                    <a:pt x="6152091" y="1270"/>
                  </a:moveTo>
                  <a:lnTo>
                    <a:pt x="5899461" y="1270"/>
                  </a:lnTo>
                  <a:lnTo>
                    <a:pt x="5950013" y="0"/>
                  </a:lnTo>
                  <a:lnTo>
                    <a:pt x="6101590" y="0"/>
                  </a:lnTo>
                  <a:lnTo>
                    <a:pt x="6152091" y="1270"/>
                  </a:lnTo>
                  <a:close/>
                </a:path>
                <a:path w="7562850" h="679450">
                  <a:moveTo>
                    <a:pt x="7562850" y="265430"/>
                  </a:moveTo>
                  <a:lnTo>
                    <a:pt x="1619024" y="265430"/>
                  </a:lnTo>
                  <a:lnTo>
                    <a:pt x="1669409" y="264160"/>
                  </a:lnTo>
                  <a:lnTo>
                    <a:pt x="1719775" y="264160"/>
                  </a:lnTo>
                  <a:lnTo>
                    <a:pt x="1770121" y="262890"/>
                  </a:lnTo>
                  <a:lnTo>
                    <a:pt x="1820447" y="262890"/>
                  </a:lnTo>
                  <a:lnTo>
                    <a:pt x="1971295" y="259080"/>
                  </a:lnTo>
                  <a:lnTo>
                    <a:pt x="2021533" y="256540"/>
                  </a:lnTo>
                  <a:lnTo>
                    <a:pt x="2071748" y="255270"/>
                  </a:lnTo>
                  <a:lnTo>
                    <a:pt x="2121938" y="252730"/>
                  </a:lnTo>
                  <a:lnTo>
                    <a:pt x="2172104" y="251460"/>
                  </a:lnTo>
                  <a:lnTo>
                    <a:pt x="2522528" y="233680"/>
                  </a:lnTo>
                  <a:lnTo>
                    <a:pt x="2572477" y="229870"/>
                  </a:lnTo>
                  <a:lnTo>
                    <a:pt x="2622395" y="227330"/>
                  </a:lnTo>
                  <a:lnTo>
                    <a:pt x="2722140" y="219710"/>
                  </a:lnTo>
                  <a:lnTo>
                    <a:pt x="2771965" y="217170"/>
                  </a:lnTo>
                  <a:lnTo>
                    <a:pt x="3169361" y="186690"/>
                  </a:lnTo>
                  <a:lnTo>
                    <a:pt x="3218875" y="181610"/>
                  </a:lnTo>
                  <a:lnTo>
                    <a:pt x="3367192" y="170180"/>
                  </a:lnTo>
                  <a:lnTo>
                    <a:pt x="3416554" y="165100"/>
                  </a:lnTo>
                  <a:lnTo>
                    <a:pt x="3465875" y="161290"/>
                  </a:lnTo>
                  <a:lnTo>
                    <a:pt x="3515157" y="156210"/>
                  </a:lnTo>
                  <a:lnTo>
                    <a:pt x="3613596" y="148590"/>
                  </a:lnTo>
                  <a:lnTo>
                    <a:pt x="4067011" y="107950"/>
                  </a:lnTo>
                  <a:lnTo>
                    <a:pt x="4118332" y="104140"/>
                  </a:lnTo>
                  <a:lnTo>
                    <a:pt x="4169623" y="99060"/>
                  </a:lnTo>
                  <a:lnTo>
                    <a:pt x="4220887" y="95250"/>
                  </a:lnTo>
                  <a:lnTo>
                    <a:pt x="4272122" y="90170"/>
                  </a:lnTo>
                  <a:lnTo>
                    <a:pt x="4323330" y="86360"/>
                  </a:lnTo>
                  <a:lnTo>
                    <a:pt x="4374511" y="81280"/>
                  </a:lnTo>
                  <a:lnTo>
                    <a:pt x="4578973" y="66040"/>
                  </a:lnTo>
                  <a:lnTo>
                    <a:pt x="4630025" y="60960"/>
                  </a:lnTo>
                  <a:lnTo>
                    <a:pt x="4732056" y="53340"/>
                  </a:lnTo>
                  <a:lnTo>
                    <a:pt x="4783036" y="50800"/>
                  </a:lnTo>
                  <a:lnTo>
                    <a:pt x="4935838" y="39370"/>
                  </a:lnTo>
                  <a:lnTo>
                    <a:pt x="4986727" y="36830"/>
                  </a:lnTo>
                  <a:lnTo>
                    <a:pt x="5037595" y="33020"/>
                  </a:lnTo>
                  <a:lnTo>
                    <a:pt x="5088442" y="30480"/>
                  </a:lnTo>
                  <a:lnTo>
                    <a:pt x="5139268" y="26670"/>
                  </a:lnTo>
                  <a:lnTo>
                    <a:pt x="5393102" y="13970"/>
                  </a:lnTo>
                  <a:lnTo>
                    <a:pt x="5443813" y="12700"/>
                  </a:lnTo>
                  <a:lnTo>
                    <a:pt x="5494506" y="10160"/>
                  </a:lnTo>
                  <a:lnTo>
                    <a:pt x="5545181" y="8890"/>
                  </a:lnTo>
                  <a:lnTo>
                    <a:pt x="5595840" y="6350"/>
                  </a:lnTo>
                  <a:lnTo>
                    <a:pt x="5747719" y="2540"/>
                  </a:lnTo>
                  <a:lnTo>
                    <a:pt x="5798314" y="2540"/>
                  </a:lnTo>
                  <a:lnTo>
                    <a:pt x="5848895" y="1270"/>
                  </a:lnTo>
                  <a:lnTo>
                    <a:pt x="6202580" y="1270"/>
                  </a:lnTo>
                  <a:lnTo>
                    <a:pt x="6404425" y="6350"/>
                  </a:lnTo>
                  <a:lnTo>
                    <a:pt x="6454861" y="8890"/>
                  </a:lnTo>
                  <a:lnTo>
                    <a:pt x="6505288" y="10160"/>
                  </a:lnTo>
                  <a:lnTo>
                    <a:pt x="6606115" y="15240"/>
                  </a:lnTo>
                  <a:lnTo>
                    <a:pt x="6656516" y="19050"/>
                  </a:lnTo>
                  <a:lnTo>
                    <a:pt x="6706910" y="21590"/>
                  </a:lnTo>
                  <a:lnTo>
                    <a:pt x="6908417" y="36830"/>
                  </a:lnTo>
                  <a:lnTo>
                    <a:pt x="7109837" y="57150"/>
                  </a:lnTo>
                  <a:lnTo>
                    <a:pt x="7311196" y="82550"/>
                  </a:lnTo>
                  <a:lnTo>
                    <a:pt x="7512520" y="113030"/>
                  </a:lnTo>
                  <a:lnTo>
                    <a:pt x="7562850" y="121920"/>
                  </a:lnTo>
                  <a:lnTo>
                    <a:pt x="7562850" y="265430"/>
                  </a:lnTo>
                  <a:close/>
                </a:path>
                <a:path w="7562850" h="679450">
                  <a:moveTo>
                    <a:pt x="1713954" y="679450"/>
                  </a:moveTo>
                  <a:lnTo>
                    <a:pt x="1410758" y="679450"/>
                  </a:lnTo>
                  <a:lnTo>
                    <a:pt x="1360269" y="678180"/>
                  </a:lnTo>
                  <a:lnTo>
                    <a:pt x="1309792" y="678180"/>
                  </a:lnTo>
                  <a:lnTo>
                    <a:pt x="1208869" y="675640"/>
                  </a:lnTo>
                  <a:lnTo>
                    <a:pt x="1158424" y="673100"/>
                  </a:lnTo>
                  <a:lnTo>
                    <a:pt x="1107988" y="671830"/>
                  </a:lnTo>
                  <a:lnTo>
                    <a:pt x="906332" y="661670"/>
                  </a:lnTo>
                  <a:lnTo>
                    <a:pt x="855939" y="657860"/>
                  </a:lnTo>
                  <a:lnTo>
                    <a:pt x="805552" y="655320"/>
                  </a:lnTo>
                  <a:lnTo>
                    <a:pt x="704799" y="647700"/>
                  </a:lnTo>
                  <a:lnTo>
                    <a:pt x="654431" y="642620"/>
                  </a:lnTo>
                  <a:lnTo>
                    <a:pt x="604069" y="638810"/>
                  </a:lnTo>
                  <a:lnTo>
                    <a:pt x="503360" y="628650"/>
                  </a:lnTo>
                  <a:lnTo>
                    <a:pt x="453012" y="622300"/>
                  </a:lnTo>
                  <a:lnTo>
                    <a:pt x="402668" y="617220"/>
                  </a:lnTo>
                  <a:lnTo>
                    <a:pt x="301989" y="604520"/>
                  </a:lnTo>
                  <a:lnTo>
                    <a:pt x="251653" y="596900"/>
                  </a:lnTo>
                  <a:lnTo>
                    <a:pt x="201320" y="590550"/>
                  </a:lnTo>
                  <a:lnTo>
                    <a:pt x="100658" y="575310"/>
                  </a:lnTo>
                  <a:lnTo>
                    <a:pt x="50329" y="566420"/>
                  </a:lnTo>
                  <a:lnTo>
                    <a:pt x="0" y="558800"/>
                  </a:lnTo>
                  <a:lnTo>
                    <a:pt x="0" y="152400"/>
                  </a:lnTo>
                  <a:lnTo>
                    <a:pt x="152080" y="175260"/>
                  </a:lnTo>
                  <a:lnTo>
                    <a:pt x="405505" y="207010"/>
                  </a:lnTo>
                  <a:lnTo>
                    <a:pt x="557508" y="222250"/>
                  </a:lnTo>
                  <a:lnTo>
                    <a:pt x="608163" y="226060"/>
                  </a:lnTo>
                  <a:lnTo>
                    <a:pt x="658812" y="231140"/>
                  </a:lnTo>
                  <a:lnTo>
                    <a:pt x="810710" y="242570"/>
                  </a:lnTo>
                  <a:lnTo>
                    <a:pt x="1114237" y="257810"/>
                  </a:lnTo>
                  <a:lnTo>
                    <a:pt x="1366828" y="264160"/>
                  </a:lnTo>
                  <a:lnTo>
                    <a:pt x="1417301" y="264160"/>
                  </a:lnTo>
                  <a:lnTo>
                    <a:pt x="1467758" y="265430"/>
                  </a:lnTo>
                  <a:lnTo>
                    <a:pt x="7562850" y="265430"/>
                  </a:lnTo>
                  <a:lnTo>
                    <a:pt x="7562850" y="415290"/>
                  </a:lnTo>
                  <a:lnTo>
                    <a:pt x="5893439" y="415290"/>
                  </a:lnTo>
                  <a:lnTo>
                    <a:pt x="5843073" y="416560"/>
                  </a:lnTo>
                  <a:lnTo>
                    <a:pt x="5792727" y="416560"/>
                  </a:lnTo>
                  <a:lnTo>
                    <a:pt x="5541315" y="422910"/>
                  </a:lnTo>
                  <a:lnTo>
                    <a:pt x="5491101" y="425450"/>
                  </a:lnTo>
                  <a:lnTo>
                    <a:pt x="5440910" y="426720"/>
                  </a:lnTo>
                  <a:lnTo>
                    <a:pt x="5340604" y="431800"/>
                  </a:lnTo>
                  <a:lnTo>
                    <a:pt x="5290489" y="433070"/>
                  </a:lnTo>
                  <a:lnTo>
                    <a:pt x="5190338" y="438150"/>
                  </a:lnTo>
                  <a:lnTo>
                    <a:pt x="5140304" y="441960"/>
                  </a:lnTo>
                  <a:lnTo>
                    <a:pt x="5040320" y="447040"/>
                  </a:lnTo>
                  <a:lnTo>
                    <a:pt x="4990372" y="450850"/>
                  </a:lnTo>
                  <a:lnTo>
                    <a:pt x="4940454" y="453390"/>
                  </a:lnTo>
                  <a:lnTo>
                    <a:pt x="4890566" y="457200"/>
                  </a:lnTo>
                  <a:lnTo>
                    <a:pt x="4840709" y="459740"/>
                  </a:lnTo>
                  <a:lnTo>
                    <a:pt x="4343973" y="497840"/>
                  </a:lnTo>
                  <a:lnTo>
                    <a:pt x="4294496" y="502920"/>
                  </a:lnTo>
                  <a:lnTo>
                    <a:pt x="4195656" y="510540"/>
                  </a:lnTo>
                  <a:lnTo>
                    <a:pt x="4146295" y="515620"/>
                  </a:lnTo>
                  <a:lnTo>
                    <a:pt x="4047692" y="523240"/>
                  </a:lnTo>
                  <a:lnTo>
                    <a:pt x="3495837" y="572770"/>
                  </a:lnTo>
                  <a:lnTo>
                    <a:pt x="3444517" y="576580"/>
                  </a:lnTo>
                  <a:lnTo>
                    <a:pt x="3393225" y="581660"/>
                  </a:lnTo>
                  <a:lnTo>
                    <a:pt x="3341962" y="585470"/>
                  </a:lnTo>
                  <a:lnTo>
                    <a:pt x="3290726" y="590550"/>
                  </a:lnTo>
                  <a:lnTo>
                    <a:pt x="3188337" y="598170"/>
                  </a:lnTo>
                  <a:lnTo>
                    <a:pt x="3137183" y="603250"/>
                  </a:lnTo>
                  <a:lnTo>
                    <a:pt x="2677922" y="637540"/>
                  </a:lnTo>
                  <a:lnTo>
                    <a:pt x="2627011" y="640080"/>
                  </a:lnTo>
                  <a:lnTo>
                    <a:pt x="2525253" y="647700"/>
                  </a:lnTo>
                  <a:lnTo>
                    <a:pt x="2423581" y="652780"/>
                  </a:lnTo>
                  <a:lnTo>
                    <a:pt x="2372775" y="656590"/>
                  </a:lnTo>
                  <a:lnTo>
                    <a:pt x="2220475" y="664210"/>
                  </a:lnTo>
                  <a:lnTo>
                    <a:pt x="2169746" y="665480"/>
                  </a:lnTo>
                  <a:lnTo>
                    <a:pt x="2068343" y="670560"/>
                  </a:lnTo>
                  <a:lnTo>
                    <a:pt x="1713954" y="679450"/>
                  </a:lnTo>
                  <a:close/>
                </a:path>
                <a:path w="7562850" h="679450">
                  <a:moveTo>
                    <a:pt x="7562850" y="528320"/>
                  </a:moveTo>
                  <a:lnTo>
                    <a:pt x="7410769" y="505460"/>
                  </a:lnTo>
                  <a:lnTo>
                    <a:pt x="7360078" y="499110"/>
                  </a:lnTo>
                  <a:lnTo>
                    <a:pt x="7309390" y="491490"/>
                  </a:lnTo>
                  <a:lnTo>
                    <a:pt x="7258704" y="485140"/>
                  </a:lnTo>
                  <a:lnTo>
                    <a:pt x="7208022" y="480060"/>
                  </a:lnTo>
                  <a:lnTo>
                    <a:pt x="7157344" y="473710"/>
                  </a:lnTo>
                  <a:lnTo>
                    <a:pt x="6954685" y="453390"/>
                  </a:lnTo>
                  <a:lnTo>
                    <a:pt x="6752139" y="438150"/>
                  </a:lnTo>
                  <a:lnTo>
                    <a:pt x="6701524" y="435610"/>
                  </a:lnTo>
                  <a:lnTo>
                    <a:pt x="6650919" y="431800"/>
                  </a:lnTo>
                  <a:lnTo>
                    <a:pt x="6549742" y="426720"/>
                  </a:lnTo>
                  <a:lnTo>
                    <a:pt x="6499171" y="425450"/>
                  </a:lnTo>
                  <a:lnTo>
                    <a:pt x="6448611" y="422910"/>
                  </a:lnTo>
                  <a:lnTo>
                    <a:pt x="6398065" y="421640"/>
                  </a:lnTo>
                  <a:lnTo>
                    <a:pt x="6347532" y="419100"/>
                  </a:lnTo>
                  <a:lnTo>
                    <a:pt x="6297014" y="417830"/>
                  </a:lnTo>
                  <a:lnTo>
                    <a:pt x="6246510" y="417830"/>
                  </a:lnTo>
                  <a:lnTo>
                    <a:pt x="6145548" y="415290"/>
                  </a:lnTo>
                  <a:lnTo>
                    <a:pt x="7562850" y="415290"/>
                  </a:lnTo>
                  <a:lnTo>
                    <a:pt x="7562850" y="528320"/>
                  </a:lnTo>
                  <a:close/>
                </a:path>
              </a:pathLst>
            </a:custGeom>
            <a:solidFill>
              <a:srgbClr val="D92433"/>
            </a:solidFill>
          </p:spPr>
          <p:txBody>
            <a:bodyPr wrap="square" lIns="0" tIns="0" rIns="0" bIns="0" rtlCol="0"/>
            <a:lstStyle/>
            <a:p>
              <a:endParaRPr/>
            </a:p>
          </p:txBody>
        </p:sp>
      </p:grpSp>
      <p:sp>
        <p:nvSpPr>
          <p:cNvPr id="9" name="object 9"/>
          <p:cNvSpPr txBox="1"/>
          <p:nvPr/>
        </p:nvSpPr>
        <p:spPr>
          <a:xfrm>
            <a:off x="0" y="4105991"/>
            <a:ext cx="7644130" cy="6151428"/>
          </a:xfrm>
          <a:prstGeom prst="rect">
            <a:avLst/>
          </a:prstGeom>
        </p:spPr>
        <p:txBody>
          <a:bodyPr vert="horz" wrap="square" lIns="0" tIns="12700" rIns="0" bIns="0" rtlCol="0">
            <a:spAutoFit/>
          </a:bodyPr>
          <a:lstStyle/>
          <a:p>
            <a:pPr marL="50165" marR="43180" algn="ctr">
              <a:lnSpc>
                <a:spcPct val="116399"/>
              </a:lnSpc>
              <a:spcBef>
                <a:spcPts val="100"/>
              </a:spcBef>
            </a:pPr>
            <a:r>
              <a:rPr sz="2400" spc="-300" dirty="0">
                <a:solidFill>
                  <a:srgbClr val="01603C"/>
                </a:solidFill>
                <a:latin typeface="Arial Black"/>
                <a:cs typeface="Arial Black"/>
              </a:rPr>
              <a:t>THE</a:t>
            </a:r>
            <a:r>
              <a:rPr sz="2400" spc="-265" dirty="0">
                <a:solidFill>
                  <a:srgbClr val="01603C"/>
                </a:solidFill>
                <a:latin typeface="Arial Black"/>
                <a:cs typeface="Arial Black"/>
              </a:rPr>
              <a:t> </a:t>
            </a:r>
            <a:r>
              <a:rPr sz="2400" spc="-275" dirty="0">
                <a:solidFill>
                  <a:srgbClr val="01603C"/>
                </a:solidFill>
                <a:latin typeface="Arial Black"/>
                <a:cs typeface="Arial Black"/>
              </a:rPr>
              <a:t>ELDORET</a:t>
            </a:r>
            <a:r>
              <a:rPr sz="2400" spc="-265" dirty="0">
                <a:solidFill>
                  <a:srgbClr val="01603C"/>
                </a:solidFill>
                <a:latin typeface="Arial Black"/>
                <a:cs typeface="Arial Black"/>
              </a:rPr>
              <a:t> </a:t>
            </a:r>
            <a:endParaRPr lang="en-US" sz="2400" spc="-265" dirty="0">
              <a:solidFill>
                <a:srgbClr val="01603C"/>
              </a:solidFill>
              <a:latin typeface="Arial Black"/>
              <a:cs typeface="Arial Black"/>
            </a:endParaRPr>
          </a:p>
          <a:p>
            <a:pPr marL="50165" marR="43180" algn="ctr">
              <a:lnSpc>
                <a:spcPct val="116399"/>
              </a:lnSpc>
              <a:spcBef>
                <a:spcPts val="100"/>
              </a:spcBef>
            </a:pPr>
            <a:r>
              <a:rPr sz="2400" spc="-265" dirty="0">
                <a:solidFill>
                  <a:srgbClr val="01603C"/>
                </a:solidFill>
                <a:latin typeface="Arial Black"/>
                <a:cs typeface="Arial Black"/>
              </a:rPr>
              <a:t>INTERNATIONAL </a:t>
            </a:r>
            <a:r>
              <a:rPr sz="2400" spc="-285" dirty="0">
                <a:solidFill>
                  <a:srgbClr val="01603C"/>
                </a:solidFill>
                <a:latin typeface="Arial Black"/>
                <a:cs typeface="Arial Black"/>
              </a:rPr>
              <a:t>BUSINESS </a:t>
            </a:r>
            <a:r>
              <a:rPr sz="2400" spc="-229" dirty="0">
                <a:solidFill>
                  <a:srgbClr val="01603C"/>
                </a:solidFill>
                <a:latin typeface="Arial Black"/>
                <a:cs typeface="Arial Black"/>
              </a:rPr>
              <a:t>SUMMIT</a:t>
            </a:r>
            <a:r>
              <a:rPr sz="2400" spc="-254" dirty="0">
                <a:solidFill>
                  <a:srgbClr val="01603C"/>
                </a:solidFill>
                <a:latin typeface="Arial Black"/>
                <a:cs typeface="Arial Black"/>
              </a:rPr>
              <a:t> </a:t>
            </a:r>
            <a:r>
              <a:rPr sz="2400" spc="-20" dirty="0">
                <a:solidFill>
                  <a:srgbClr val="01603C"/>
                </a:solidFill>
                <a:latin typeface="Arial Black"/>
                <a:cs typeface="Arial Black"/>
              </a:rPr>
              <a:t>2026</a:t>
            </a:r>
            <a:r>
              <a:rPr lang="en-US" sz="2400" spc="-20" dirty="0">
                <a:solidFill>
                  <a:srgbClr val="01603C"/>
                </a:solidFill>
                <a:latin typeface="Arial Black"/>
                <a:cs typeface="Arial Black"/>
              </a:rPr>
              <a:t> </a:t>
            </a:r>
          </a:p>
          <a:p>
            <a:pPr marL="50165" marR="43180" algn="ctr">
              <a:lnSpc>
                <a:spcPct val="116399"/>
              </a:lnSpc>
              <a:spcBef>
                <a:spcPts val="100"/>
              </a:spcBef>
            </a:pPr>
            <a:r>
              <a:rPr lang="en-US" sz="2400" spc="-20" dirty="0">
                <a:solidFill>
                  <a:srgbClr val="01603C"/>
                </a:solidFill>
                <a:latin typeface="Arial Black"/>
                <a:cs typeface="Arial Black"/>
              </a:rPr>
              <a:t> 4</a:t>
            </a:r>
            <a:r>
              <a:rPr lang="en-US" sz="2400" spc="-20" baseline="30000" dirty="0">
                <a:solidFill>
                  <a:srgbClr val="01603C"/>
                </a:solidFill>
                <a:latin typeface="Arial Black"/>
                <a:cs typeface="Arial Black"/>
              </a:rPr>
              <a:t>th</a:t>
            </a:r>
            <a:r>
              <a:rPr lang="en-US" sz="2400" spc="-20" dirty="0">
                <a:solidFill>
                  <a:srgbClr val="01603C"/>
                </a:solidFill>
                <a:latin typeface="Arial Black"/>
                <a:cs typeface="Arial Black"/>
              </a:rPr>
              <a:t> EDITION</a:t>
            </a:r>
          </a:p>
          <a:p>
            <a:pPr marL="50165" marR="43180" algn="ctr">
              <a:lnSpc>
                <a:spcPct val="116399"/>
              </a:lnSpc>
              <a:spcBef>
                <a:spcPts val="100"/>
              </a:spcBef>
            </a:pPr>
            <a:endParaRPr lang="en-US" sz="2400" spc="-20" dirty="0">
              <a:solidFill>
                <a:srgbClr val="01603C"/>
              </a:solidFill>
              <a:latin typeface="Arial Black"/>
              <a:cs typeface="Arial Black"/>
            </a:endParaRPr>
          </a:p>
          <a:p>
            <a:pPr marL="50165" marR="43180" algn="ctr">
              <a:lnSpc>
                <a:spcPct val="116399"/>
              </a:lnSpc>
              <a:spcBef>
                <a:spcPts val="100"/>
              </a:spcBef>
            </a:pPr>
            <a:r>
              <a:rPr lang="en-US" sz="2400" spc="-195" dirty="0">
                <a:solidFill>
                  <a:srgbClr val="FF0000"/>
                </a:solidFill>
                <a:latin typeface="Arial Black"/>
                <a:cs typeface="Arial Black"/>
              </a:rPr>
              <a:t>Date</a:t>
            </a:r>
          </a:p>
          <a:p>
            <a:pPr marL="50165" marR="43180" algn="ctr">
              <a:lnSpc>
                <a:spcPct val="116399"/>
              </a:lnSpc>
              <a:spcBef>
                <a:spcPts val="100"/>
              </a:spcBef>
            </a:pPr>
            <a:r>
              <a:rPr sz="2400" spc="-195" dirty="0">
                <a:solidFill>
                  <a:srgbClr val="01603C"/>
                </a:solidFill>
                <a:latin typeface="Arial Black"/>
                <a:cs typeface="Arial Black"/>
              </a:rPr>
              <a:t>23</a:t>
            </a:r>
            <a:r>
              <a:rPr sz="2000" spc="-292" baseline="41269" dirty="0">
                <a:solidFill>
                  <a:srgbClr val="01603C"/>
                </a:solidFill>
                <a:latin typeface="Arial Black"/>
                <a:cs typeface="Arial Black"/>
              </a:rPr>
              <a:t>RD</a:t>
            </a:r>
            <a:r>
              <a:rPr sz="2000" spc="97" baseline="41269" dirty="0">
                <a:solidFill>
                  <a:srgbClr val="01603C"/>
                </a:solidFill>
                <a:latin typeface="Arial Black"/>
                <a:cs typeface="Arial Black"/>
              </a:rPr>
              <a:t> </a:t>
            </a:r>
            <a:r>
              <a:rPr sz="2400" spc="-310" dirty="0">
                <a:solidFill>
                  <a:srgbClr val="01603C"/>
                </a:solidFill>
                <a:latin typeface="Arial Black"/>
                <a:cs typeface="Arial Black"/>
              </a:rPr>
              <a:t>TO</a:t>
            </a:r>
            <a:r>
              <a:rPr sz="2400" spc="-285" dirty="0">
                <a:solidFill>
                  <a:srgbClr val="01603C"/>
                </a:solidFill>
                <a:latin typeface="Arial Black"/>
                <a:cs typeface="Arial Black"/>
              </a:rPr>
              <a:t> </a:t>
            </a:r>
            <a:r>
              <a:rPr sz="2400" spc="-215" dirty="0">
                <a:solidFill>
                  <a:srgbClr val="01603C"/>
                </a:solidFill>
                <a:latin typeface="Arial Black"/>
                <a:cs typeface="Arial Black"/>
              </a:rPr>
              <a:t>25</a:t>
            </a:r>
            <a:r>
              <a:rPr sz="2000" spc="-322" baseline="41269" dirty="0">
                <a:solidFill>
                  <a:srgbClr val="01603C"/>
                </a:solidFill>
                <a:latin typeface="Arial Black"/>
                <a:cs typeface="Arial Black"/>
              </a:rPr>
              <a:t>TH</a:t>
            </a:r>
            <a:r>
              <a:rPr sz="2000" spc="120" baseline="41269" dirty="0">
                <a:solidFill>
                  <a:srgbClr val="01603C"/>
                </a:solidFill>
                <a:latin typeface="Arial Black"/>
                <a:cs typeface="Arial Black"/>
              </a:rPr>
              <a:t> </a:t>
            </a:r>
            <a:r>
              <a:rPr lang="en-US" sz="2400" spc="-45" dirty="0">
                <a:solidFill>
                  <a:srgbClr val="01603C"/>
                </a:solidFill>
                <a:latin typeface="Arial Black"/>
                <a:cs typeface="Arial Black"/>
              </a:rPr>
              <a:t>APRIL 2026</a:t>
            </a:r>
          </a:p>
          <a:p>
            <a:pPr marL="50165" marR="43180" algn="ctr">
              <a:lnSpc>
                <a:spcPct val="116399"/>
              </a:lnSpc>
              <a:spcBef>
                <a:spcPts val="100"/>
              </a:spcBef>
            </a:pPr>
            <a:r>
              <a:rPr lang="en-US" sz="2400" spc="-45" dirty="0">
                <a:solidFill>
                  <a:srgbClr val="FF0000"/>
                </a:solidFill>
                <a:latin typeface="Arial Black"/>
                <a:cs typeface="Arial Black"/>
              </a:rPr>
              <a:t>Venue</a:t>
            </a:r>
          </a:p>
          <a:p>
            <a:pPr marL="50165" marR="43180" algn="ctr">
              <a:lnSpc>
                <a:spcPct val="116399"/>
              </a:lnSpc>
              <a:spcBef>
                <a:spcPts val="100"/>
              </a:spcBef>
            </a:pPr>
            <a:r>
              <a:rPr lang="en-US" sz="2400" spc="-45" dirty="0">
                <a:solidFill>
                  <a:srgbClr val="01603C"/>
                </a:solidFill>
                <a:latin typeface="Arial Black"/>
                <a:cs typeface="Arial Black"/>
              </a:rPr>
              <a:t>Rupa Mall Grounds</a:t>
            </a:r>
            <a:endParaRPr sz="2400" dirty="0">
              <a:latin typeface="Arial Black"/>
              <a:cs typeface="Arial Black"/>
            </a:endParaRPr>
          </a:p>
          <a:p>
            <a:pPr algn="ctr">
              <a:lnSpc>
                <a:spcPct val="100000"/>
              </a:lnSpc>
            </a:pPr>
            <a:r>
              <a:rPr lang="en-US" sz="5400" b="1" dirty="0">
                <a:solidFill>
                  <a:srgbClr val="FF0000"/>
                </a:solidFill>
                <a:latin typeface="Angsana New" panose="020B0502040204020203" pitchFamily="18" charset="-34"/>
                <a:cs typeface="Angsana New" panose="020B0502040204020203" pitchFamily="18" charset="-34"/>
              </a:rPr>
              <a:t>THEME</a:t>
            </a:r>
            <a:endParaRPr sz="5800" b="1" dirty="0">
              <a:solidFill>
                <a:srgbClr val="FF0000"/>
              </a:solidFill>
              <a:latin typeface="Angsana New" panose="020B0502040204020203" pitchFamily="18" charset="-34"/>
              <a:cs typeface="Angsana New" panose="020B0502040204020203" pitchFamily="18" charset="-34"/>
            </a:endParaRPr>
          </a:p>
          <a:p>
            <a:pPr marL="144780" algn="ctr">
              <a:lnSpc>
                <a:spcPct val="100000"/>
              </a:lnSpc>
              <a:spcBef>
                <a:spcPts val="15"/>
              </a:spcBef>
            </a:pPr>
            <a:r>
              <a:rPr spc="-135" dirty="0">
                <a:solidFill>
                  <a:srgbClr val="01603C"/>
                </a:solidFill>
                <a:latin typeface="Arial Black"/>
                <a:cs typeface="Arial Black"/>
              </a:rPr>
              <a:t>Eldoret</a:t>
            </a:r>
            <a:r>
              <a:rPr spc="-200" dirty="0">
                <a:solidFill>
                  <a:srgbClr val="01603C"/>
                </a:solidFill>
                <a:latin typeface="Arial Black"/>
                <a:cs typeface="Arial Black"/>
              </a:rPr>
              <a:t> </a:t>
            </a:r>
            <a:r>
              <a:rPr spc="-140" dirty="0">
                <a:solidFill>
                  <a:srgbClr val="01603C"/>
                </a:solidFill>
                <a:latin typeface="Arial Black"/>
                <a:cs typeface="Arial Black"/>
              </a:rPr>
              <a:t>City</a:t>
            </a:r>
            <a:r>
              <a:rPr lang="en-US" spc="-140" dirty="0">
                <a:solidFill>
                  <a:srgbClr val="01603C"/>
                </a:solidFill>
                <a:latin typeface="Arial Black"/>
                <a:cs typeface="Arial Black"/>
              </a:rPr>
              <a:t>, The </a:t>
            </a:r>
            <a:r>
              <a:rPr spc="-235" dirty="0">
                <a:solidFill>
                  <a:srgbClr val="01603C"/>
                </a:solidFill>
                <a:latin typeface="Arial Black"/>
                <a:cs typeface="Arial Black"/>
              </a:rPr>
              <a:t>Gateway</a:t>
            </a:r>
            <a:r>
              <a:rPr spc="-195" dirty="0">
                <a:solidFill>
                  <a:srgbClr val="01603C"/>
                </a:solidFill>
                <a:latin typeface="Arial Black"/>
                <a:cs typeface="Arial Black"/>
              </a:rPr>
              <a:t> </a:t>
            </a:r>
            <a:r>
              <a:rPr spc="-100" dirty="0">
                <a:solidFill>
                  <a:srgbClr val="01603C"/>
                </a:solidFill>
                <a:latin typeface="Arial Black"/>
                <a:cs typeface="Arial Black"/>
              </a:rPr>
              <a:t>to</a:t>
            </a:r>
            <a:r>
              <a:rPr spc="-200" dirty="0">
                <a:solidFill>
                  <a:srgbClr val="01603C"/>
                </a:solidFill>
                <a:latin typeface="Arial Black"/>
                <a:cs typeface="Arial Black"/>
              </a:rPr>
              <a:t> </a:t>
            </a:r>
            <a:r>
              <a:rPr spc="-180" dirty="0">
                <a:solidFill>
                  <a:srgbClr val="01603C"/>
                </a:solidFill>
                <a:latin typeface="Arial Black"/>
                <a:cs typeface="Arial Black"/>
              </a:rPr>
              <a:t>Africa’s</a:t>
            </a:r>
            <a:r>
              <a:rPr spc="-195" dirty="0">
                <a:solidFill>
                  <a:srgbClr val="01603C"/>
                </a:solidFill>
                <a:latin typeface="Arial Black"/>
                <a:cs typeface="Arial Black"/>
              </a:rPr>
              <a:t> </a:t>
            </a:r>
            <a:r>
              <a:rPr spc="-220" dirty="0">
                <a:solidFill>
                  <a:srgbClr val="01603C"/>
                </a:solidFill>
                <a:latin typeface="Arial Black"/>
                <a:cs typeface="Arial Black"/>
              </a:rPr>
              <a:t>Trade</a:t>
            </a:r>
            <a:r>
              <a:rPr lang="en-US" spc="-220" dirty="0">
                <a:solidFill>
                  <a:srgbClr val="01603C"/>
                </a:solidFill>
                <a:latin typeface="Arial Black"/>
                <a:cs typeface="Arial Black"/>
              </a:rPr>
              <a:t>, Innovation</a:t>
            </a:r>
            <a:r>
              <a:rPr spc="-200" dirty="0">
                <a:solidFill>
                  <a:srgbClr val="01603C"/>
                </a:solidFill>
                <a:latin typeface="Arial Black"/>
                <a:cs typeface="Arial Black"/>
              </a:rPr>
              <a:t> </a:t>
            </a:r>
            <a:r>
              <a:rPr spc="-25" dirty="0">
                <a:solidFill>
                  <a:srgbClr val="01603C"/>
                </a:solidFill>
                <a:latin typeface="Arial Black"/>
                <a:cs typeface="Arial Black"/>
              </a:rPr>
              <a:t>and</a:t>
            </a:r>
            <a:endParaRPr dirty="0">
              <a:latin typeface="Arial Black"/>
              <a:cs typeface="Arial Black"/>
            </a:endParaRPr>
          </a:p>
          <a:p>
            <a:pPr marL="144780" algn="ctr">
              <a:spcBef>
                <a:spcPts val="450"/>
              </a:spcBef>
            </a:pPr>
            <a:r>
              <a:rPr spc="-190" dirty="0">
                <a:solidFill>
                  <a:srgbClr val="01603C"/>
                </a:solidFill>
                <a:latin typeface="Arial Black"/>
                <a:cs typeface="Arial Black"/>
              </a:rPr>
              <a:t>Economic</a:t>
            </a:r>
            <a:r>
              <a:rPr spc="-185" dirty="0">
                <a:solidFill>
                  <a:srgbClr val="01603C"/>
                </a:solidFill>
                <a:latin typeface="Arial Black"/>
                <a:cs typeface="Arial Black"/>
              </a:rPr>
              <a:t> </a:t>
            </a:r>
            <a:r>
              <a:rPr spc="-10" dirty="0">
                <a:solidFill>
                  <a:srgbClr val="01603C"/>
                </a:solidFill>
                <a:latin typeface="Arial Black"/>
                <a:cs typeface="Arial Black"/>
              </a:rPr>
              <a:t>Future</a:t>
            </a:r>
            <a:br>
              <a:rPr lang="en-US" spc="-10" dirty="0">
                <a:solidFill>
                  <a:srgbClr val="01603C"/>
                </a:solidFill>
                <a:latin typeface="Arial Black"/>
                <a:cs typeface="Arial Black"/>
              </a:rPr>
            </a:br>
            <a:endParaRPr lang="en-US" spc="-10" dirty="0">
              <a:solidFill>
                <a:srgbClr val="01603C"/>
              </a:solidFill>
              <a:latin typeface="Arial Black"/>
              <a:cs typeface="Arial Black"/>
            </a:endParaRPr>
          </a:p>
          <a:p>
            <a:pPr marL="144780" algn="ctr">
              <a:spcBef>
                <a:spcPts val="450"/>
              </a:spcBef>
            </a:pPr>
            <a:br>
              <a:rPr lang="en-US" spc="-10" dirty="0">
                <a:solidFill>
                  <a:srgbClr val="01603C"/>
                </a:solidFill>
                <a:latin typeface="Arial Black"/>
                <a:cs typeface="Arial Black"/>
              </a:rPr>
            </a:br>
            <a:br>
              <a:rPr lang="en-US" spc="-10" dirty="0">
                <a:solidFill>
                  <a:srgbClr val="01603C"/>
                </a:solidFill>
                <a:latin typeface="Arial Black"/>
                <a:cs typeface="Arial Black"/>
              </a:rPr>
            </a:br>
            <a:endParaRPr dirty="0">
              <a:latin typeface="Arial Black"/>
              <a:cs typeface="Arial Black"/>
            </a:endParaRPr>
          </a:p>
        </p:txBody>
      </p:sp>
      <p:grpSp>
        <p:nvGrpSpPr>
          <p:cNvPr id="2" name="object 2"/>
          <p:cNvGrpSpPr/>
          <p:nvPr/>
        </p:nvGrpSpPr>
        <p:grpSpPr>
          <a:xfrm>
            <a:off x="-107950" y="718215"/>
            <a:ext cx="15807961" cy="10417491"/>
            <a:chOff x="-8023990" y="706486"/>
            <a:chExt cx="15536624" cy="9965815"/>
          </a:xfrm>
        </p:grpSpPr>
        <p:pic>
          <p:nvPicPr>
            <p:cNvPr id="3" name="object 3"/>
            <p:cNvPicPr/>
            <p:nvPr/>
          </p:nvPicPr>
          <p:blipFill>
            <a:blip r:embed="rId5" cstate="print"/>
            <a:stretch>
              <a:fillRect/>
            </a:stretch>
          </p:blipFill>
          <p:spPr>
            <a:xfrm>
              <a:off x="-8023990" y="706486"/>
              <a:ext cx="7562850" cy="9579883"/>
            </a:xfrm>
            <a:prstGeom prst="rect">
              <a:avLst/>
            </a:prstGeom>
          </p:spPr>
        </p:pic>
        <p:pic>
          <p:nvPicPr>
            <p:cNvPr id="4" name="object 4"/>
            <p:cNvPicPr/>
            <p:nvPr/>
          </p:nvPicPr>
          <p:blipFill>
            <a:blip r:embed="rId6" cstate="print"/>
            <a:stretch>
              <a:fillRect/>
            </a:stretch>
          </p:blipFill>
          <p:spPr>
            <a:xfrm>
              <a:off x="5155220" y="9655458"/>
              <a:ext cx="2357414" cy="101684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7562850" cy="269973"/>
          </a:xfrm>
          <a:prstGeom prst="rect">
            <a:avLst/>
          </a:prstGeom>
        </p:spPr>
      </p:pic>
      <p:pic>
        <p:nvPicPr>
          <p:cNvPr id="3" name="object 3"/>
          <p:cNvPicPr/>
          <p:nvPr/>
        </p:nvPicPr>
        <p:blipFill>
          <a:blip r:embed="rId3" cstate="print"/>
          <a:stretch>
            <a:fillRect/>
          </a:stretch>
        </p:blipFill>
        <p:spPr>
          <a:xfrm>
            <a:off x="0" y="10406955"/>
            <a:ext cx="7562850" cy="289619"/>
          </a:xfrm>
          <a:prstGeom prst="rect">
            <a:avLst/>
          </a:prstGeom>
        </p:spPr>
      </p:pic>
      <p:grpSp>
        <p:nvGrpSpPr>
          <p:cNvPr id="4" name="object 4"/>
          <p:cNvGrpSpPr/>
          <p:nvPr/>
        </p:nvGrpSpPr>
        <p:grpSpPr>
          <a:xfrm>
            <a:off x="4812719" y="1933477"/>
            <a:ext cx="1677035" cy="1610360"/>
            <a:chOff x="4812719" y="1933477"/>
            <a:chExt cx="1677035" cy="1610360"/>
          </a:xfrm>
        </p:grpSpPr>
        <p:pic>
          <p:nvPicPr>
            <p:cNvPr id="5" name="object 5"/>
            <p:cNvPicPr/>
            <p:nvPr/>
          </p:nvPicPr>
          <p:blipFill>
            <a:blip r:embed="rId4" cstate="print"/>
            <a:stretch>
              <a:fillRect/>
            </a:stretch>
          </p:blipFill>
          <p:spPr>
            <a:xfrm>
              <a:off x="4812719" y="1933477"/>
              <a:ext cx="1677031" cy="1610331"/>
            </a:xfrm>
            <a:prstGeom prst="rect">
              <a:avLst/>
            </a:prstGeom>
          </p:spPr>
        </p:pic>
        <p:pic>
          <p:nvPicPr>
            <p:cNvPr id="6" name="object 6"/>
            <p:cNvPicPr/>
            <p:nvPr/>
          </p:nvPicPr>
          <p:blipFill>
            <a:blip r:embed="rId5" cstate="print"/>
            <a:stretch>
              <a:fillRect/>
            </a:stretch>
          </p:blipFill>
          <p:spPr>
            <a:xfrm>
              <a:off x="5126071" y="2221243"/>
              <a:ext cx="1048139" cy="971914"/>
            </a:xfrm>
            <a:prstGeom prst="rect">
              <a:avLst/>
            </a:prstGeom>
          </p:spPr>
        </p:pic>
      </p:grpSp>
      <p:pic>
        <p:nvPicPr>
          <p:cNvPr id="7" name="object 7"/>
          <p:cNvPicPr/>
          <p:nvPr/>
        </p:nvPicPr>
        <p:blipFill>
          <a:blip r:embed="rId6" cstate="print"/>
          <a:stretch>
            <a:fillRect/>
          </a:stretch>
        </p:blipFill>
        <p:spPr>
          <a:xfrm>
            <a:off x="654050" y="2009390"/>
            <a:ext cx="3494104" cy="1395620"/>
          </a:xfrm>
          <a:prstGeom prst="rect">
            <a:avLst/>
          </a:prstGeom>
        </p:spPr>
      </p:pic>
      <p:sp>
        <p:nvSpPr>
          <p:cNvPr id="8" name="object 8"/>
          <p:cNvSpPr txBox="1"/>
          <p:nvPr/>
        </p:nvSpPr>
        <p:spPr>
          <a:xfrm>
            <a:off x="1008426" y="8270196"/>
            <a:ext cx="5599430" cy="649605"/>
          </a:xfrm>
          <a:prstGeom prst="rect">
            <a:avLst/>
          </a:prstGeom>
        </p:spPr>
        <p:txBody>
          <a:bodyPr vert="horz" wrap="square" lIns="0" tIns="27940" rIns="0" bIns="0" rtlCol="0">
            <a:spAutoFit/>
          </a:bodyPr>
          <a:lstStyle/>
          <a:p>
            <a:pPr marL="12065" marR="5080" algn="ctr">
              <a:lnSpc>
                <a:spcPct val="104600"/>
              </a:lnSpc>
              <a:spcBef>
                <a:spcPts val="220"/>
              </a:spcBef>
            </a:pPr>
            <a:r>
              <a:rPr sz="1400" spc="-95" dirty="0">
                <a:latin typeface="Arial Black"/>
                <a:cs typeface="Arial Black"/>
              </a:rPr>
              <a:t>For</a:t>
            </a:r>
            <a:r>
              <a:rPr sz="1400" spc="-120" dirty="0">
                <a:latin typeface="Arial Black"/>
                <a:cs typeface="Arial Black"/>
              </a:rPr>
              <a:t> </a:t>
            </a:r>
            <a:r>
              <a:rPr sz="1400" spc="-50" dirty="0">
                <a:latin typeface="Arial Black"/>
                <a:cs typeface="Arial Black"/>
              </a:rPr>
              <a:t>inquiries,</a:t>
            </a:r>
            <a:r>
              <a:rPr sz="1400" spc="-120" dirty="0">
                <a:latin typeface="Arial Black"/>
                <a:cs typeface="Arial Black"/>
              </a:rPr>
              <a:t> </a:t>
            </a:r>
            <a:r>
              <a:rPr sz="1400" spc="-45" dirty="0">
                <a:latin typeface="Arial Black"/>
                <a:cs typeface="Arial Black"/>
              </a:rPr>
              <a:t>partnerships,</a:t>
            </a:r>
            <a:r>
              <a:rPr sz="1400" spc="-114" dirty="0">
                <a:latin typeface="Arial Black"/>
                <a:cs typeface="Arial Black"/>
              </a:rPr>
              <a:t> </a:t>
            </a:r>
            <a:r>
              <a:rPr sz="1400" dirty="0">
                <a:latin typeface="Arial Black"/>
                <a:cs typeface="Arial Black"/>
              </a:rPr>
              <a:t>and</a:t>
            </a:r>
            <a:r>
              <a:rPr sz="1400" spc="-120" dirty="0">
                <a:latin typeface="Arial Black"/>
                <a:cs typeface="Arial Black"/>
              </a:rPr>
              <a:t> </a:t>
            </a:r>
            <a:r>
              <a:rPr sz="1400" spc="-55" dirty="0">
                <a:latin typeface="Arial Black"/>
                <a:cs typeface="Arial Black"/>
              </a:rPr>
              <a:t>sponsorships,</a:t>
            </a:r>
            <a:r>
              <a:rPr sz="1400" spc="-114" dirty="0">
                <a:latin typeface="Arial Black"/>
                <a:cs typeface="Arial Black"/>
              </a:rPr>
              <a:t> </a:t>
            </a:r>
            <a:r>
              <a:rPr sz="1400" spc="-60" dirty="0">
                <a:latin typeface="Arial Black"/>
                <a:cs typeface="Arial Black"/>
              </a:rPr>
              <a:t>please</a:t>
            </a:r>
            <a:r>
              <a:rPr sz="1400" spc="-120" dirty="0">
                <a:latin typeface="Arial Black"/>
                <a:cs typeface="Arial Black"/>
              </a:rPr>
              <a:t> </a:t>
            </a:r>
            <a:r>
              <a:rPr sz="1400" spc="-10" dirty="0">
                <a:latin typeface="Arial Black"/>
                <a:cs typeface="Arial Black"/>
              </a:rPr>
              <a:t>contact </a:t>
            </a:r>
            <a:r>
              <a:rPr sz="1200" dirty="0">
                <a:latin typeface="Lucida Sans Unicode"/>
                <a:cs typeface="Lucida Sans Unicode"/>
              </a:rPr>
              <a:t>Email:</a:t>
            </a:r>
            <a:r>
              <a:rPr sz="1200" spc="85" dirty="0">
                <a:latin typeface="Lucida Sans Unicode"/>
                <a:cs typeface="Lucida Sans Unicode"/>
              </a:rPr>
              <a:t> </a:t>
            </a:r>
            <a:r>
              <a:rPr sz="1200" dirty="0">
                <a:latin typeface="Lucida Sans Unicode"/>
                <a:cs typeface="Lucida Sans Unicode"/>
                <a:hlinkClick r:id="rId7"/>
              </a:rPr>
              <a:t>events@uasingishuchamber.co.ke</a:t>
            </a:r>
            <a:r>
              <a:rPr sz="1200" spc="85" dirty="0">
                <a:latin typeface="Lucida Sans Unicode"/>
                <a:cs typeface="Lucida Sans Unicode"/>
              </a:rPr>
              <a:t> </a:t>
            </a:r>
            <a:r>
              <a:rPr sz="1200" dirty="0">
                <a:latin typeface="Lucida Sans Unicode"/>
                <a:cs typeface="Lucida Sans Unicode"/>
              </a:rPr>
              <a:t>Phone:</a:t>
            </a:r>
            <a:r>
              <a:rPr sz="1200" spc="85" dirty="0">
                <a:latin typeface="Lucida Sans Unicode"/>
                <a:cs typeface="Lucida Sans Unicode"/>
              </a:rPr>
              <a:t> </a:t>
            </a:r>
            <a:r>
              <a:rPr sz="1200" spc="-60" dirty="0">
                <a:latin typeface="Lucida Sans Unicode"/>
                <a:cs typeface="Lucida Sans Unicode"/>
              </a:rPr>
              <a:t>+254</a:t>
            </a:r>
            <a:r>
              <a:rPr sz="1200" spc="85" dirty="0">
                <a:latin typeface="Lucida Sans Unicode"/>
                <a:cs typeface="Lucida Sans Unicode"/>
              </a:rPr>
              <a:t> </a:t>
            </a:r>
            <a:r>
              <a:rPr sz="1200" spc="-55" dirty="0">
                <a:latin typeface="Lucida Sans Unicode"/>
                <a:cs typeface="Lucida Sans Unicode"/>
              </a:rPr>
              <a:t>740</a:t>
            </a:r>
            <a:r>
              <a:rPr sz="1200" spc="85" dirty="0">
                <a:latin typeface="Lucida Sans Unicode"/>
                <a:cs typeface="Lucida Sans Unicode"/>
              </a:rPr>
              <a:t> </a:t>
            </a:r>
            <a:r>
              <a:rPr sz="1200" spc="-35" dirty="0">
                <a:latin typeface="Lucida Sans Unicode"/>
                <a:cs typeface="Lucida Sans Unicode"/>
              </a:rPr>
              <a:t>853</a:t>
            </a:r>
            <a:r>
              <a:rPr sz="1200" spc="85" dirty="0">
                <a:latin typeface="Lucida Sans Unicode"/>
                <a:cs typeface="Lucida Sans Unicode"/>
              </a:rPr>
              <a:t> </a:t>
            </a:r>
            <a:r>
              <a:rPr sz="1200" spc="-90" dirty="0">
                <a:latin typeface="Lucida Sans Unicode"/>
                <a:cs typeface="Lucida Sans Unicode"/>
              </a:rPr>
              <a:t>372</a:t>
            </a:r>
            <a:r>
              <a:rPr sz="1200" spc="85" dirty="0">
                <a:latin typeface="Lucida Sans Unicode"/>
                <a:cs typeface="Lucida Sans Unicode"/>
              </a:rPr>
              <a:t> </a:t>
            </a:r>
            <a:r>
              <a:rPr sz="1200" spc="-10" dirty="0">
                <a:latin typeface="Lucida Sans Unicode"/>
                <a:cs typeface="Lucida Sans Unicode"/>
              </a:rPr>
              <a:t>Office </a:t>
            </a:r>
            <a:r>
              <a:rPr sz="1200" dirty="0">
                <a:latin typeface="Lucida Sans Unicode"/>
                <a:cs typeface="Lucida Sans Unicode"/>
              </a:rPr>
              <a:t>Location:</a:t>
            </a:r>
            <a:r>
              <a:rPr sz="1200" spc="-30" dirty="0">
                <a:latin typeface="Lucida Sans Unicode"/>
                <a:cs typeface="Lucida Sans Unicode"/>
              </a:rPr>
              <a:t> </a:t>
            </a:r>
            <a:r>
              <a:rPr sz="1200" spc="55" dirty="0">
                <a:latin typeface="Lucida Sans Unicode"/>
                <a:cs typeface="Lucida Sans Unicode"/>
              </a:rPr>
              <a:t>Daima</a:t>
            </a:r>
            <a:r>
              <a:rPr sz="1200" spc="-30" dirty="0">
                <a:latin typeface="Lucida Sans Unicode"/>
                <a:cs typeface="Lucida Sans Unicode"/>
              </a:rPr>
              <a:t> </a:t>
            </a:r>
            <a:r>
              <a:rPr sz="1200" spc="-20" dirty="0">
                <a:latin typeface="Lucida Sans Unicode"/>
                <a:cs typeface="Lucida Sans Unicode"/>
              </a:rPr>
              <a:t>Towers,</a:t>
            </a:r>
            <a:r>
              <a:rPr sz="1200" spc="-30" dirty="0">
                <a:latin typeface="Lucida Sans Unicode"/>
                <a:cs typeface="Lucida Sans Unicode"/>
              </a:rPr>
              <a:t> </a:t>
            </a:r>
            <a:r>
              <a:rPr sz="1200" spc="-45" dirty="0">
                <a:latin typeface="Lucida Sans Unicode"/>
                <a:cs typeface="Lucida Sans Unicode"/>
              </a:rPr>
              <a:t>M2</a:t>
            </a:r>
            <a:r>
              <a:rPr sz="1200" spc="-30" dirty="0">
                <a:latin typeface="Lucida Sans Unicode"/>
                <a:cs typeface="Lucida Sans Unicode"/>
              </a:rPr>
              <a:t> </a:t>
            </a:r>
            <a:r>
              <a:rPr sz="1200" dirty="0">
                <a:latin typeface="Lucida Sans Unicode"/>
                <a:cs typeface="Lucida Sans Unicode"/>
              </a:rPr>
              <a:t>Room</a:t>
            </a:r>
            <a:r>
              <a:rPr sz="1200" spc="-25" dirty="0">
                <a:latin typeface="Lucida Sans Unicode"/>
                <a:cs typeface="Lucida Sans Unicode"/>
              </a:rPr>
              <a:t> </a:t>
            </a:r>
            <a:r>
              <a:rPr sz="1200" spc="-80" dirty="0">
                <a:latin typeface="Lucida Sans Unicode"/>
                <a:cs typeface="Lucida Sans Unicode"/>
              </a:rPr>
              <a:t>9,</a:t>
            </a:r>
            <a:r>
              <a:rPr sz="1200" spc="-30" dirty="0">
                <a:latin typeface="Lucida Sans Unicode"/>
                <a:cs typeface="Lucida Sans Unicode"/>
              </a:rPr>
              <a:t> </a:t>
            </a:r>
            <a:r>
              <a:rPr sz="1200" spc="-10" dirty="0">
                <a:latin typeface="Lucida Sans Unicode"/>
                <a:cs typeface="Lucida Sans Unicode"/>
              </a:rPr>
              <a:t>Eldoret.</a:t>
            </a:r>
            <a:endParaRPr sz="1200">
              <a:latin typeface="Lucida Sans Unicode"/>
              <a:cs typeface="Lucida Sans Unicod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339" y="10426101"/>
            <a:ext cx="7533005" cy="207010"/>
            <a:chOff x="30339" y="10426101"/>
            <a:chExt cx="7533005" cy="207010"/>
          </a:xfrm>
        </p:grpSpPr>
        <p:sp>
          <p:nvSpPr>
            <p:cNvPr id="3" name="object 3"/>
            <p:cNvSpPr/>
            <p:nvPr/>
          </p:nvSpPr>
          <p:spPr>
            <a:xfrm>
              <a:off x="30339" y="10426101"/>
              <a:ext cx="5452745" cy="207010"/>
            </a:xfrm>
            <a:custGeom>
              <a:avLst/>
              <a:gdLst/>
              <a:ahLst/>
              <a:cxnLst/>
              <a:rect l="l" t="t" r="r" b="b"/>
              <a:pathLst>
                <a:path w="5452745" h="207009">
                  <a:moveTo>
                    <a:pt x="0" y="206452"/>
                  </a:moveTo>
                  <a:lnTo>
                    <a:pt x="5452643" y="206452"/>
                  </a:lnTo>
                  <a:lnTo>
                    <a:pt x="5452643" y="0"/>
                  </a:lnTo>
                  <a:lnTo>
                    <a:pt x="0" y="0"/>
                  </a:lnTo>
                  <a:lnTo>
                    <a:pt x="0" y="206452"/>
                  </a:lnTo>
                  <a:close/>
                </a:path>
              </a:pathLst>
            </a:custGeom>
            <a:solidFill>
              <a:srgbClr val="D92433"/>
            </a:solidFill>
          </p:spPr>
          <p:txBody>
            <a:bodyPr wrap="square" lIns="0" tIns="0" rIns="0" bIns="0" rtlCol="0"/>
            <a:lstStyle/>
            <a:p>
              <a:endParaRPr/>
            </a:p>
          </p:txBody>
        </p:sp>
        <p:sp>
          <p:nvSpPr>
            <p:cNvPr id="4" name="object 4"/>
            <p:cNvSpPr/>
            <p:nvPr/>
          </p:nvSpPr>
          <p:spPr>
            <a:xfrm>
              <a:off x="5482983" y="10426101"/>
              <a:ext cx="1257300" cy="207010"/>
            </a:xfrm>
            <a:custGeom>
              <a:avLst/>
              <a:gdLst/>
              <a:ahLst/>
              <a:cxnLst/>
              <a:rect l="l" t="t" r="r" b="b"/>
              <a:pathLst>
                <a:path w="1257300" h="207009">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p>
          </p:txBody>
        </p:sp>
        <p:sp>
          <p:nvSpPr>
            <p:cNvPr id="5" name="object 5"/>
            <p:cNvSpPr/>
            <p:nvPr/>
          </p:nvSpPr>
          <p:spPr>
            <a:xfrm>
              <a:off x="6739741" y="10426101"/>
              <a:ext cx="823594" cy="207010"/>
            </a:xfrm>
            <a:custGeom>
              <a:avLst/>
              <a:gdLst/>
              <a:ahLst/>
              <a:cxnLst/>
              <a:rect l="l" t="t" r="r" b="b"/>
              <a:pathLst>
                <a:path w="823595" h="207009">
                  <a:moveTo>
                    <a:pt x="823108" y="206452"/>
                  </a:moveTo>
                  <a:lnTo>
                    <a:pt x="0" y="206452"/>
                  </a:lnTo>
                  <a:lnTo>
                    <a:pt x="0" y="0"/>
                  </a:lnTo>
                  <a:lnTo>
                    <a:pt x="823108" y="0"/>
                  </a:lnTo>
                  <a:lnTo>
                    <a:pt x="823108" y="206452"/>
                  </a:lnTo>
                  <a:close/>
                </a:path>
              </a:pathLst>
            </a:custGeom>
            <a:solidFill>
              <a:srgbClr val="048141"/>
            </a:solidFill>
          </p:spPr>
          <p:txBody>
            <a:bodyPr wrap="square" lIns="0" tIns="0" rIns="0" bIns="0" rtlCol="0"/>
            <a:lstStyle/>
            <a:p>
              <a:endParaRPr/>
            </a:p>
          </p:txBody>
        </p:sp>
      </p:grpSp>
      <p:grpSp>
        <p:nvGrpSpPr>
          <p:cNvPr id="6" name="object 6"/>
          <p:cNvGrpSpPr/>
          <p:nvPr/>
        </p:nvGrpSpPr>
        <p:grpSpPr>
          <a:xfrm>
            <a:off x="0" y="1"/>
            <a:ext cx="7556500" cy="4901342"/>
            <a:chOff x="0" y="0"/>
            <a:chExt cx="7562850" cy="6212205"/>
          </a:xfrm>
        </p:grpSpPr>
        <p:pic>
          <p:nvPicPr>
            <p:cNvPr id="7" name="object 7"/>
            <p:cNvPicPr/>
            <p:nvPr/>
          </p:nvPicPr>
          <p:blipFill>
            <a:blip r:embed="rId2" cstate="print"/>
            <a:stretch>
              <a:fillRect/>
            </a:stretch>
          </p:blipFill>
          <p:spPr>
            <a:xfrm>
              <a:off x="0" y="189623"/>
              <a:ext cx="7562850" cy="6022069"/>
            </a:xfrm>
            <a:prstGeom prst="rect">
              <a:avLst/>
            </a:prstGeom>
          </p:spPr>
        </p:pic>
        <p:sp>
          <p:nvSpPr>
            <p:cNvPr id="8" name="object 8"/>
            <p:cNvSpPr/>
            <p:nvPr/>
          </p:nvSpPr>
          <p:spPr>
            <a:xfrm>
              <a:off x="2353" y="0"/>
              <a:ext cx="5452745" cy="185420"/>
            </a:xfrm>
            <a:custGeom>
              <a:avLst/>
              <a:gdLst/>
              <a:ahLst/>
              <a:cxnLst/>
              <a:rect l="l" t="t" r="r" b="b"/>
              <a:pathLst>
                <a:path w="5452745" h="185420">
                  <a:moveTo>
                    <a:pt x="0" y="185081"/>
                  </a:moveTo>
                  <a:lnTo>
                    <a:pt x="5452643" y="185081"/>
                  </a:lnTo>
                  <a:lnTo>
                    <a:pt x="5452643" y="0"/>
                  </a:lnTo>
                  <a:lnTo>
                    <a:pt x="0" y="0"/>
                  </a:lnTo>
                  <a:lnTo>
                    <a:pt x="0" y="185081"/>
                  </a:lnTo>
                  <a:close/>
                </a:path>
              </a:pathLst>
            </a:custGeom>
            <a:solidFill>
              <a:srgbClr val="D92433"/>
            </a:solidFill>
          </p:spPr>
          <p:txBody>
            <a:bodyPr wrap="square" lIns="0" tIns="0" rIns="0" bIns="0" rtlCol="0"/>
            <a:lstStyle/>
            <a:p>
              <a:endParaRPr/>
            </a:p>
          </p:txBody>
        </p:sp>
        <p:sp>
          <p:nvSpPr>
            <p:cNvPr id="9" name="object 9"/>
            <p:cNvSpPr/>
            <p:nvPr/>
          </p:nvSpPr>
          <p:spPr>
            <a:xfrm>
              <a:off x="5454996" y="0"/>
              <a:ext cx="1257300" cy="185420"/>
            </a:xfrm>
            <a:custGeom>
              <a:avLst/>
              <a:gdLst/>
              <a:ahLst/>
              <a:cxnLst/>
              <a:rect l="l" t="t" r="r" b="b"/>
              <a:pathLst>
                <a:path w="1257300" h="185420">
                  <a:moveTo>
                    <a:pt x="1256757" y="185081"/>
                  </a:moveTo>
                  <a:lnTo>
                    <a:pt x="0" y="185081"/>
                  </a:lnTo>
                  <a:lnTo>
                    <a:pt x="0" y="0"/>
                  </a:lnTo>
                  <a:lnTo>
                    <a:pt x="1256757" y="0"/>
                  </a:lnTo>
                  <a:lnTo>
                    <a:pt x="1256757" y="185081"/>
                  </a:lnTo>
                  <a:close/>
                </a:path>
              </a:pathLst>
            </a:custGeom>
            <a:solidFill>
              <a:srgbClr val="201D20"/>
            </a:solidFill>
          </p:spPr>
          <p:txBody>
            <a:bodyPr wrap="square" lIns="0" tIns="0" rIns="0" bIns="0" rtlCol="0"/>
            <a:lstStyle/>
            <a:p>
              <a:endParaRPr/>
            </a:p>
          </p:txBody>
        </p:sp>
        <p:sp>
          <p:nvSpPr>
            <p:cNvPr id="10" name="object 10"/>
            <p:cNvSpPr/>
            <p:nvPr/>
          </p:nvSpPr>
          <p:spPr>
            <a:xfrm>
              <a:off x="6711754" y="0"/>
              <a:ext cx="851535" cy="185420"/>
            </a:xfrm>
            <a:custGeom>
              <a:avLst/>
              <a:gdLst/>
              <a:ahLst/>
              <a:cxnLst/>
              <a:rect l="l" t="t" r="r" b="b"/>
              <a:pathLst>
                <a:path w="851534" h="185420">
                  <a:moveTo>
                    <a:pt x="851095" y="185081"/>
                  </a:moveTo>
                  <a:lnTo>
                    <a:pt x="0" y="185081"/>
                  </a:lnTo>
                  <a:lnTo>
                    <a:pt x="0" y="0"/>
                  </a:lnTo>
                  <a:lnTo>
                    <a:pt x="851095" y="0"/>
                  </a:lnTo>
                  <a:lnTo>
                    <a:pt x="851095" y="185081"/>
                  </a:lnTo>
                  <a:close/>
                </a:path>
              </a:pathLst>
            </a:custGeom>
            <a:solidFill>
              <a:srgbClr val="048141"/>
            </a:solidFill>
          </p:spPr>
          <p:txBody>
            <a:bodyPr wrap="square" lIns="0" tIns="0" rIns="0" bIns="0" rtlCol="0"/>
            <a:lstStyle/>
            <a:p>
              <a:endParaRPr/>
            </a:p>
          </p:txBody>
        </p:sp>
      </p:grpSp>
      <p:sp>
        <p:nvSpPr>
          <p:cNvPr id="11" name="object 11"/>
          <p:cNvSpPr txBox="1"/>
          <p:nvPr/>
        </p:nvSpPr>
        <p:spPr>
          <a:xfrm>
            <a:off x="148590" y="5023485"/>
            <a:ext cx="7259320" cy="5386539"/>
          </a:xfrm>
          <a:prstGeom prst="rect">
            <a:avLst/>
          </a:prstGeom>
        </p:spPr>
        <p:txBody>
          <a:bodyPr vert="horz" wrap="square" lIns="0" tIns="12700" rIns="0" bIns="0" rtlCol="0">
            <a:spAutoFit/>
          </a:bodyPr>
          <a:lstStyle/>
          <a:p>
            <a:pPr marL="12700" marR="184785" algn="l">
              <a:lnSpc>
                <a:spcPct val="113700"/>
              </a:lnSpc>
              <a:spcBef>
                <a:spcPts val="100"/>
              </a:spcBef>
            </a:pPr>
            <a:r>
              <a:rPr lang="en-US" sz="1050" b="1" spc="10" dirty="0">
                <a:latin typeface="+mj-lt"/>
                <a:cs typeface="Arial MT"/>
              </a:rPr>
              <a:t>Preamble</a:t>
            </a:r>
            <a:br>
              <a:rPr lang="en-US" sz="1050" b="1" spc="10" dirty="0">
                <a:latin typeface="+mj-lt"/>
                <a:cs typeface="Arial MT"/>
              </a:rPr>
            </a:br>
            <a:r>
              <a:rPr lang="en-US" sz="1050" spc="10" dirty="0">
                <a:latin typeface="+mj-lt"/>
                <a:cs typeface="Arial MT"/>
              </a:rPr>
              <a:t>The Eldoret International Business Summit 2026 positions Eldoret City as a strategic convergence point for trade, investment, innovation, and industrial growth, linking East Africa to broader African and global markets. This Summit arrives at a pivotal time to highlight Eldoret’s role in Africa’s evolving economic landscape.</a:t>
            </a:r>
            <a:br>
              <a:rPr lang="en-US" sz="1050" b="1" spc="10" dirty="0">
                <a:latin typeface="+mj-lt"/>
                <a:cs typeface="Arial MT"/>
              </a:rPr>
            </a:br>
            <a:r>
              <a:rPr lang="en-US" sz="1050" b="1" spc="10" dirty="0">
                <a:latin typeface="+mj-lt"/>
                <a:cs typeface="Arial MT"/>
              </a:rPr>
              <a:t>Introduction</a:t>
            </a:r>
            <a:br>
              <a:rPr lang="en-US" sz="1050" spc="10" dirty="0">
                <a:latin typeface="+mj-lt"/>
                <a:cs typeface="Arial MT"/>
              </a:rPr>
            </a:br>
            <a:r>
              <a:rPr sz="1050" spc="10" dirty="0">
                <a:latin typeface="+mj-lt"/>
                <a:cs typeface="Arial MT"/>
              </a:rPr>
              <a:t>In</a:t>
            </a:r>
            <a:r>
              <a:rPr sz="1050" spc="30" dirty="0">
                <a:latin typeface="+mj-lt"/>
                <a:cs typeface="Arial MT"/>
              </a:rPr>
              <a:t> </a:t>
            </a:r>
            <a:r>
              <a:rPr sz="1050" spc="10" dirty="0">
                <a:latin typeface="+mj-lt"/>
                <a:cs typeface="Arial MT"/>
              </a:rPr>
              <a:t>a</a:t>
            </a:r>
            <a:r>
              <a:rPr sz="1050" spc="30" dirty="0">
                <a:latin typeface="+mj-lt"/>
                <a:cs typeface="Arial MT"/>
              </a:rPr>
              <a:t> </a:t>
            </a:r>
            <a:r>
              <a:rPr sz="1050" spc="60" dirty="0">
                <a:latin typeface="+mj-lt"/>
                <a:cs typeface="Arial MT"/>
              </a:rPr>
              <a:t>rapidly</a:t>
            </a:r>
            <a:r>
              <a:rPr sz="1050" spc="30" dirty="0">
                <a:latin typeface="+mj-lt"/>
                <a:cs typeface="Arial MT"/>
              </a:rPr>
              <a:t> </a:t>
            </a:r>
            <a:r>
              <a:rPr sz="1050" spc="45" dirty="0">
                <a:latin typeface="+mj-lt"/>
                <a:cs typeface="Arial MT"/>
              </a:rPr>
              <a:t>evolving</a:t>
            </a:r>
            <a:r>
              <a:rPr sz="1050" spc="30" dirty="0">
                <a:latin typeface="+mj-lt"/>
                <a:cs typeface="Arial MT"/>
              </a:rPr>
              <a:t> </a:t>
            </a:r>
            <a:r>
              <a:rPr sz="1050" spc="55" dirty="0">
                <a:latin typeface="+mj-lt"/>
                <a:cs typeface="Arial MT"/>
              </a:rPr>
              <a:t>economic</a:t>
            </a:r>
            <a:r>
              <a:rPr sz="1050" spc="30" dirty="0">
                <a:latin typeface="+mj-lt"/>
                <a:cs typeface="Arial MT"/>
              </a:rPr>
              <a:t> </a:t>
            </a:r>
            <a:r>
              <a:rPr sz="1050" spc="10" dirty="0">
                <a:latin typeface="+mj-lt"/>
                <a:cs typeface="Arial MT"/>
              </a:rPr>
              <a:t>landscape,</a:t>
            </a:r>
            <a:r>
              <a:rPr sz="1050" spc="30" dirty="0">
                <a:latin typeface="+mj-lt"/>
                <a:cs typeface="Arial MT"/>
              </a:rPr>
              <a:t> </a:t>
            </a:r>
            <a:r>
              <a:rPr sz="1050" spc="10" dirty="0">
                <a:latin typeface="+mj-lt"/>
                <a:cs typeface="Arial MT"/>
              </a:rPr>
              <a:t>businesses</a:t>
            </a:r>
            <a:r>
              <a:rPr sz="1050" spc="30" dirty="0">
                <a:latin typeface="+mj-lt"/>
                <a:cs typeface="Arial MT"/>
              </a:rPr>
              <a:t> </a:t>
            </a:r>
            <a:r>
              <a:rPr sz="1050" spc="65" dirty="0">
                <a:latin typeface="+mj-lt"/>
                <a:cs typeface="Arial MT"/>
              </a:rPr>
              <a:t>must</a:t>
            </a:r>
            <a:r>
              <a:rPr sz="1050" spc="30" dirty="0">
                <a:latin typeface="+mj-lt"/>
                <a:cs typeface="Arial MT"/>
              </a:rPr>
              <a:t> </a:t>
            </a:r>
            <a:r>
              <a:rPr sz="1050" spc="60" dirty="0">
                <a:latin typeface="+mj-lt"/>
                <a:cs typeface="Arial MT"/>
              </a:rPr>
              <a:t>adapt</a:t>
            </a:r>
            <a:r>
              <a:rPr sz="1050" spc="30" dirty="0">
                <a:latin typeface="+mj-lt"/>
                <a:cs typeface="Arial MT"/>
              </a:rPr>
              <a:t> </a:t>
            </a:r>
            <a:r>
              <a:rPr sz="1050" spc="100" dirty="0">
                <a:latin typeface="+mj-lt"/>
                <a:cs typeface="Arial MT"/>
              </a:rPr>
              <a:t>to</a:t>
            </a:r>
            <a:r>
              <a:rPr sz="1050" spc="35" dirty="0">
                <a:latin typeface="+mj-lt"/>
                <a:cs typeface="Arial MT"/>
              </a:rPr>
              <a:t> </a:t>
            </a:r>
            <a:r>
              <a:rPr sz="1050" spc="10" dirty="0">
                <a:latin typeface="+mj-lt"/>
                <a:cs typeface="Arial MT"/>
              </a:rPr>
              <a:t>emerging</a:t>
            </a:r>
            <a:r>
              <a:rPr sz="1050" spc="30" dirty="0">
                <a:latin typeface="+mj-lt"/>
                <a:cs typeface="Arial MT"/>
              </a:rPr>
              <a:t> </a:t>
            </a:r>
            <a:r>
              <a:rPr sz="1050" spc="10" dirty="0">
                <a:latin typeface="+mj-lt"/>
                <a:cs typeface="Arial MT"/>
              </a:rPr>
              <a:t>challenges</a:t>
            </a:r>
            <a:r>
              <a:rPr sz="1050" spc="30" dirty="0">
                <a:latin typeface="+mj-lt"/>
                <a:cs typeface="Arial MT"/>
              </a:rPr>
              <a:t> </a:t>
            </a:r>
            <a:r>
              <a:rPr sz="1050" spc="10" dirty="0">
                <a:latin typeface="+mj-lt"/>
                <a:cs typeface="Arial MT"/>
              </a:rPr>
              <a:t>and</a:t>
            </a:r>
            <a:r>
              <a:rPr sz="1050" spc="30" dirty="0">
                <a:latin typeface="+mj-lt"/>
                <a:cs typeface="Arial MT"/>
              </a:rPr>
              <a:t> </a:t>
            </a:r>
            <a:r>
              <a:rPr sz="1050" dirty="0">
                <a:latin typeface="+mj-lt"/>
                <a:cs typeface="Arial MT"/>
              </a:rPr>
              <a:t>seize</a:t>
            </a:r>
            <a:r>
              <a:rPr sz="1050" spc="30" dirty="0">
                <a:latin typeface="+mj-lt"/>
                <a:cs typeface="Arial MT"/>
              </a:rPr>
              <a:t> </a:t>
            </a:r>
            <a:r>
              <a:rPr sz="1050" spc="-25" dirty="0">
                <a:latin typeface="+mj-lt"/>
                <a:cs typeface="Arial MT"/>
              </a:rPr>
              <a:t>new </a:t>
            </a:r>
            <a:r>
              <a:rPr sz="1050" spc="60" dirty="0">
                <a:latin typeface="+mj-lt"/>
                <a:cs typeface="Arial MT"/>
              </a:rPr>
              <a:t>opportunities.</a:t>
            </a:r>
            <a:r>
              <a:rPr sz="1050" spc="45" dirty="0">
                <a:latin typeface="+mj-lt"/>
                <a:cs typeface="Arial MT"/>
              </a:rPr>
              <a:t> </a:t>
            </a:r>
            <a:r>
              <a:rPr lang="en-US" sz="1050" spc="-20" dirty="0">
                <a:latin typeface="+mj-lt"/>
                <a:cs typeface="Arial MT"/>
              </a:rPr>
              <a:t>The </a:t>
            </a:r>
            <a:r>
              <a:rPr sz="1050" dirty="0">
                <a:latin typeface="+mj-lt"/>
                <a:cs typeface="Arial MT"/>
              </a:rPr>
              <a:t>Kenya</a:t>
            </a:r>
            <a:r>
              <a:rPr sz="1050" spc="45" dirty="0">
                <a:latin typeface="+mj-lt"/>
                <a:cs typeface="Arial MT"/>
              </a:rPr>
              <a:t> National </a:t>
            </a:r>
            <a:r>
              <a:rPr sz="1050" dirty="0">
                <a:latin typeface="+mj-lt"/>
                <a:cs typeface="Arial MT"/>
              </a:rPr>
              <a:t>Chamber</a:t>
            </a:r>
            <a:r>
              <a:rPr sz="1050" spc="50" dirty="0">
                <a:latin typeface="+mj-lt"/>
                <a:cs typeface="Arial MT"/>
              </a:rPr>
              <a:t> </a:t>
            </a:r>
            <a:r>
              <a:rPr sz="1050" spc="90" dirty="0">
                <a:latin typeface="+mj-lt"/>
                <a:cs typeface="Arial MT"/>
              </a:rPr>
              <a:t>of</a:t>
            </a:r>
            <a:r>
              <a:rPr sz="1050" spc="45" dirty="0">
                <a:latin typeface="+mj-lt"/>
                <a:cs typeface="Arial MT"/>
              </a:rPr>
              <a:t> </a:t>
            </a:r>
            <a:r>
              <a:rPr sz="1050" dirty="0">
                <a:latin typeface="+mj-lt"/>
                <a:cs typeface="Arial MT"/>
              </a:rPr>
              <a:t>Commerce</a:t>
            </a:r>
            <a:r>
              <a:rPr sz="1050" spc="45" dirty="0">
                <a:latin typeface="+mj-lt"/>
                <a:cs typeface="Arial MT"/>
              </a:rPr>
              <a:t> </a:t>
            </a:r>
            <a:r>
              <a:rPr sz="1050" dirty="0">
                <a:latin typeface="+mj-lt"/>
                <a:cs typeface="Arial MT"/>
              </a:rPr>
              <a:t>and</a:t>
            </a:r>
            <a:r>
              <a:rPr sz="1050" spc="45" dirty="0">
                <a:latin typeface="+mj-lt"/>
                <a:cs typeface="Arial MT"/>
              </a:rPr>
              <a:t> </a:t>
            </a:r>
            <a:r>
              <a:rPr sz="1050" spc="65" dirty="0">
                <a:latin typeface="+mj-lt"/>
                <a:cs typeface="Arial MT"/>
              </a:rPr>
              <a:t>Industry</a:t>
            </a:r>
            <a:r>
              <a:rPr sz="1050" spc="45" dirty="0">
                <a:latin typeface="+mj-lt"/>
                <a:cs typeface="Arial MT"/>
              </a:rPr>
              <a:t> </a:t>
            </a:r>
            <a:r>
              <a:rPr sz="1050" spc="-20" dirty="0">
                <a:latin typeface="+mj-lt"/>
                <a:cs typeface="Arial MT"/>
              </a:rPr>
              <a:t>(KNCCI)</a:t>
            </a:r>
            <a:r>
              <a:rPr lang="en-US" sz="1050" spc="-20" dirty="0">
                <a:latin typeface="+mj-lt"/>
                <a:cs typeface="Arial MT"/>
              </a:rPr>
              <a:t> in collaboration with </a:t>
            </a:r>
            <a:r>
              <a:rPr lang="en-US" sz="1050" spc="-20" dirty="0" err="1">
                <a:latin typeface="+mj-lt"/>
                <a:cs typeface="Arial MT"/>
              </a:rPr>
              <a:t>Uasin</a:t>
            </a:r>
            <a:r>
              <a:rPr lang="en-US" sz="1050" spc="-20" dirty="0">
                <a:latin typeface="+mj-lt"/>
                <a:cs typeface="Arial MT"/>
              </a:rPr>
              <a:t> Gishu County Government and other stakeholders </a:t>
            </a:r>
            <a:r>
              <a:rPr sz="1050" dirty="0">
                <a:latin typeface="+mj-lt"/>
                <a:cs typeface="Arial MT"/>
              </a:rPr>
              <a:t>is</a:t>
            </a:r>
            <a:r>
              <a:rPr sz="1050" spc="5" dirty="0">
                <a:latin typeface="+mj-lt"/>
                <a:cs typeface="Arial MT"/>
              </a:rPr>
              <a:t> </a:t>
            </a:r>
            <a:r>
              <a:rPr sz="1050" dirty="0">
                <a:latin typeface="+mj-lt"/>
                <a:cs typeface="Arial MT"/>
              </a:rPr>
              <a:t>organizing</a:t>
            </a:r>
            <a:r>
              <a:rPr sz="1050" spc="5" dirty="0">
                <a:latin typeface="+mj-lt"/>
                <a:cs typeface="Arial MT"/>
              </a:rPr>
              <a:t> </a:t>
            </a:r>
            <a:r>
              <a:rPr sz="1050" spc="75" dirty="0">
                <a:latin typeface="+mj-lt"/>
                <a:cs typeface="Arial MT"/>
              </a:rPr>
              <a:t>the</a:t>
            </a:r>
            <a:r>
              <a:rPr sz="1050" spc="5" dirty="0">
                <a:latin typeface="+mj-lt"/>
                <a:cs typeface="Arial MT"/>
              </a:rPr>
              <a:t> </a:t>
            </a:r>
            <a:r>
              <a:rPr sz="1050" spc="50" dirty="0">
                <a:latin typeface="+mj-lt"/>
                <a:cs typeface="Arial MT"/>
              </a:rPr>
              <a:t>Eldoret</a:t>
            </a:r>
            <a:r>
              <a:rPr sz="1050" spc="5" dirty="0">
                <a:latin typeface="+mj-lt"/>
                <a:cs typeface="Arial MT"/>
              </a:rPr>
              <a:t> </a:t>
            </a:r>
            <a:r>
              <a:rPr sz="1050" spc="55" dirty="0">
                <a:latin typeface="+mj-lt"/>
                <a:cs typeface="Arial MT"/>
              </a:rPr>
              <a:t>International</a:t>
            </a:r>
            <a:r>
              <a:rPr sz="1050" spc="5" dirty="0">
                <a:latin typeface="+mj-lt"/>
                <a:cs typeface="Arial MT"/>
              </a:rPr>
              <a:t> </a:t>
            </a:r>
            <a:r>
              <a:rPr sz="1050" dirty="0">
                <a:latin typeface="+mj-lt"/>
                <a:cs typeface="Arial MT"/>
              </a:rPr>
              <a:t>Business</a:t>
            </a:r>
            <a:r>
              <a:rPr sz="1050" spc="5" dirty="0">
                <a:latin typeface="+mj-lt"/>
                <a:cs typeface="Arial MT"/>
              </a:rPr>
              <a:t> </a:t>
            </a:r>
            <a:r>
              <a:rPr sz="1050" spc="55" dirty="0">
                <a:latin typeface="+mj-lt"/>
                <a:cs typeface="Arial MT"/>
              </a:rPr>
              <a:t>Summit</a:t>
            </a:r>
            <a:r>
              <a:rPr sz="1050" spc="5" dirty="0">
                <a:latin typeface="+mj-lt"/>
                <a:cs typeface="Arial MT"/>
              </a:rPr>
              <a:t> </a:t>
            </a:r>
            <a:r>
              <a:rPr lang="en-US" sz="1050" spc="5" dirty="0">
                <a:latin typeface="+mj-lt"/>
                <a:cs typeface="Arial MT"/>
              </a:rPr>
              <a:t>4</a:t>
            </a:r>
            <a:r>
              <a:rPr lang="en-US" sz="1050" spc="5" baseline="30000" dirty="0">
                <a:latin typeface="+mj-lt"/>
                <a:cs typeface="Arial MT"/>
              </a:rPr>
              <a:t>th</a:t>
            </a:r>
            <a:r>
              <a:rPr lang="en-US" sz="1050" spc="5" dirty="0">
                <a:latin typeface="+mj-lt"/>
                <a:cs typeface="Arial MT"/>
              </a:rPr>
              <a:t> Edition </a:t>
            </a:r>
            <a:r>
              <a:rPr sz="1050" spc="50" dirty="0">
                <a:latin typeface="+mj-lt"/>
                <a:cs typeface="Arial MT"/>
              </a:rPr>
              <a:t>2026</a:t>
            </a:r>
            <a:r>
              <a:rPr sz="1050" spc="5" dirty="0">
                <a:latin typeface="+mj-lt"/>
                <a:cs typeface="Arial MT"/>
              </a:rPr>
              <a:t> </a:t>
            </a:r>
            <a:r>
              <a:rPr sz="1050" spc="60" dirty="0">
                <a:latin typeface="+mj-lt"/>
                <a:cs typeface="Arial MT"/>
              </a:rPr>
              <a:t>under</a:t>
            </a:r>
            <a:r>
              <a:rPr sz="1050" spc="5" dirty="0">
                <a:latin typeface="+mj-lt"/>
                <a:cs typeface="Arial MT"/>
              </a:rPr>
              <a:t> </a:t>
            </a:r>
            <a:r>
              <a:rPr sz="1050" spc="75" dirty="0">
                <a:latin typeface="+mj-lt"/>
                <a:cs typeface="Arial MT"/>
              </a:rPr>
              <a:t>the</a:t>
            </a:r>
            <a:r>
              <a:rPr sz="1050" spc="5" dirty="0">
                <a:latin typeface="+mj-lt"/>
                <a:cs typeface="Arial MT"/>
              </a:rPr>
              <a:t> </a:t>
            </a:r>
            <a:r>
              <a:rPr sz="1050" spc="65" dirty="0">
                <a:latin typeface="+mj-lt"/>
                <a:cs typeface="Arial MT"/>
              </a:rPr>
              <a:t>theme</a:t>
            </a:r>
            <a:r>
              <a:rPr sz="1050" spc="5" dirty="0">
                <a:latin typeface="+mj-lt"/>
                <a:cs typeface="Arial MT"/>
              </a:rPr>
              <a:t> </a:t>
            </a:r>
            <a:r>
              <a:rPr sz="1050" spc="-70" dirty="0">
                <a:latin typeface="+mj-lt"/>
                <a:cs typeface="Arial Black"/>
              </a:rPr>
              <a:t>Eldoret </a:t>
            </a:r>
            <a:r>
              <a:rPr sz="1050" spc="-10" dirty="0">
                <a:latin typeface="+mj-lt"/>
                <a:cs typeface="Arial Black"/>
              </a:rPr>
              <a:t>City</a:t>
            </a:r>
            <a:r>
              <a:rPr lang="en-US" sz="1050" spc="-10" dirty="0">
                <a:latin typeface="+mj-lt"/>
                <a:cs typeface="Arial Black"/>
              </a:rPr>
              <a:t>, The</a:t>
            </a:r>
            <a:r>
              <a:rPr sz="1050" spc="-10" dirty="0">
                <a:latin typeface="+mj-lt"/>
                <a:cs typeface="Arial Black"/>
              </a:rPr>
              <a:t> </a:t>
            </a:r>
            <a:r>
              <a:rPr sz="1050" spc="-110" dirty="0">
                <a:latin typeface="+mj-lt"/>
                <a:cs typeface="Arial Black"/>
              </a:rPr>
              <a:t>Gateway</a:t>
            </a:r>
            <a:r>
              <a:rPr sz="1050" spc="-25" dirty="0">
                <a:latin typeface="+mj-lt"/>
                <a:cs typeface="Arial Black"/>
              </a:rPr>
              <a:t> </a:t>
            </a:r>
            <a:r>
              <a:rPr sz="1050" spc="-55" dirty="0">
                <a:latin typeface="+mj-lt"/>
                <a:cs typeface="Arial Black"/>
              </a:rPr>
              <a:t>to</a:t>
            </a:r>
            <a:r>
              <a:rPr sz="1050" spc="-25" dirty="0">
                <a:latin typeface="+mj-lt"/>
                <a:cs typeface="Arial Black"/>
              </a:rPr>
              <a:t> </a:t>
            </a:r>
            <a:r>
              <a:rPr sz="1050" spc="-85" dirty="0">
                <a:latin typeface="+mj-lt"/>
                <a:cs typeface="Arial Black"/>
              </a:rPr>
              <a:t>Africa’s</a:t>
            </a:r>
            <a:r>
              <a:rPr sz="1050" spc="-25" dirty="0">
                <a:latin typeface="+mj-lt"/>
                <a:cs typeface="Arial Black"/>
              </a:rPr>
              <a:t> </a:t>
            </a:r>
            <a:r>
              <a:rPr lang="en-US" sz="1050" spc="-25" dirty="0">
                <a:latin typeface="+mj-lt"/>
                <a:cs typeface="Arial Black"/>
              </a:rPr>
              <a:t>Trade, Innovation and </a:t>
            </a:r>
            <a:r>
              <a:rPr sz="1050" spc="-95" dirty="0">
                <a:latin typeface="+mj-lt"/>
                <a:cs typeface="Arial Black"/>
              </a:rPr>
              <a:t>Economic</a:t>
            </a:r>
            <a:r>
              <a:rPr sz="1050" spc="-20" dirty="0">
                <a:latin typeface="+mj-lt"/>
                <a:cs typeface="Arial Black"/>
              </a:rPr>
              <a:t> </a:t>
            </a:r>
            <a:r>
              <a:rPr sz="1050" spc="-70" dirty="0">
                <a:latin typeface="+mj-lt"/>
                <a:cs typeface="Arial Black"/>
              </a:rPr>
              <a:t>Future</a:t>
            </a:r>
            <a:r>
              <a:rPr sz="1050" spc="-70" dirty="0">
                <a:latin typeface="+mj-lt"/>
                <a:cs typeface="Arial MT"/>
              </a:rPr>
              <a:t>.</a:t>
            </a:r>
            <a:r>
              <a:rPr sz="1050" spc="45" dirty="0">
                <a:latin typeface="+mj-lt"/>
                <a:cs typeface="Arial MT"/>
              </a:rPr>
              <a:t> </a:t>
            </a:r>
            <a:r>
              <a:rPr sz="1050" dirty="0">
                <a:latin typeface="+mj-lt"/>
                <a:cs typeface="Arial MT"/>
              </a:rPr>
              <a:t>The</a:t>
            </a:r>
            <a:r>
              <a:rPr sz="1050" spc="50" dirty="0">
                <a:latin typeface="+mj-lt"/>
                <a:cs typeface="Arial MT"/>
              </a:rPr>
              <a:t> </a:t>
            </a:r>
            <a:r>
              <a:rPr sz="1050" spc="55" dirty="0">
                <a:latin typeface="+mj-lt"/>
                <a:cs typeface="Arial MT"/>
              </a:rPr>
              <a:t>Summit</a:t>
            </a:r>
            <a:r>
              <a:rPr sz="1050" spc="50" dirty="0">
                <a:latin typeface="+mj-lt"/>
                <a:cs typeface="Arial MT"/>
              </a:rPr>
              <a:t> </a:t>
            </a:r>
            <a:r>
              <a:rPr sz="1050" dirty="0">
                <a:latin typeface="+mj-lt"/>
                <a:cs typeface="Arial MT"/>
              </a:rPr>
              <a:t>aims</a:t>
            </a:r>
            <a:r>
              <a:rPr sz="1050" spc="50" dirty="0">
                <a:latin typeface="+mj-lt"/>
                <a:cs typeface="Arial MT"/>
              </a:rPr>
              <a:t> </a:t>
            </a:r>
            <a:r>
              <a:rPr sz="1050" spc="100" dirty="0">
                <a:latin typeface="+mj-lt"/>
                <a:cs typeface="Arial MT"/>
              </a:rPr>
              <a:t>to</a:t>
            </a:r>
            <a:r>
              <a:rPr sz="1050" spc="50" dirty="0">
                <a:latin typeface="+mj-lt"/>
                <a:cs typeface="Arial MT"/>
              </a:rPr>
              <a:t> </a:t>
            </a:r>
            <a:r>
              <a:rPr lang="en-US" sz="1050" spc="60" dirty="0">
                <a:latin typeface="+mj-lt"/>
                <a:cs typeface="Arial MT"/>
              </a:rPr>
              <a:t>bring together </a:t>
            </a:r>
            <a:r>
              <a:rPr sz="1050" dirty="0">
                <a:latin typeface="+mj-lt"/>
                <a:cs typeface="Arial MT"/>
              </a:rPr>
              <a:t>key</a:t>
            </a:r>
            <a:r>
              <a:rPr sz="1050" spc="50" dirty="0">
                <a:latin typeface="+mj-lt"/>
                <a:cs typeface="Arial MT"/>
              </a:rPr>
              <a:t> </a:t>
            </a:r>
            <a:r>
              <a:rPr sz="1050" dirty="0">
                <a:latin typeface="+mj-lt"/>
                <a:cs typeface="Arial MT"/>
              </a:rPr>
              <a:t>stakeholders</a:t>
            </a:r>
            <a:r>
              <a:rPr sz="1050" spc="50" dirty="0">
                <a:latin typeface="+mj-lt"/>
                <a:cs typeface="Arial MT"/>
              </a:rPr>
              <a:t> </a:t>
            </a:r>
            <a:r>
              <a:rPr sz="1050" spc="85" dirty="0">
                <a:latin typeface="+mj-lt"/>
                <a:cs typeface="Arial MT"/>
              </a:rPr>
              <a:t>from</a:t>
            </a:r>
            <a:r>
              <a:rPr sz="1050" spc="50" dirty="0">
                <a:latin typeface="+mj-lt"/>
                <a:cs typeface="Arial MT"/>
              </a:rPr>
              <a:t> </a:t>
            </a:r>
            <a:r>
              <a:rPr sz="1050" dirty="0">
                <a:latin typeface="+mj-lt"/>
                <a:cs typeface="Arial MT"/>
              </a:rPr>
              <a:t>diverse</a:t>
            </a:r>
            <a:r>
              <a:rPr sz="1050" spc="45" dirty="0">
                <a:latin typeface="+mj-lt"/>
                <a:cs typeface="Arial MT"/>
              </a:rPr>
              <a:t> sectors</a:t>
            </a:r>
            <a:r>
              <a:rPr sz="1050" spc="50" dirty="0">
                <a:latin typeface="+mj-lt"/>
                <a:cs typeface="Arial MT"/>
              </a:rPr>
              <a:t> </a:t>
            </a:r>
            <a:r>
              <a:rPr sz="1050" spc="75" dirty="0">
                <a:latin typeface="+mj-lt"/>
                <a:cs typeface="Arial MT"/>
              </a:rPr>
              <a:t>to </a:t>
            </a:r>
            <a:r>
              <a:rPr sz="1050" spc="20" dirty="0">
                <a:latin typeface="+mj-lt"/>
                <a:cs typeface="Arial MT"/>
              </a:rPr>
              <a:t>explore</a:t>
            </a:r>
            <a:r>
              <a:rPr sz="1050" spc="15" dirty="0">
                <a:latin typeface="+mj-lt"/>
                <a:cs typeface="Arial MT"/>
              </a:rPr>
              <a:t> </a:t>
            </a:r>
            <a:r>
              <a:rPr lang="en-US" sz="1050" spc="50" dirty="0">
                <a:latin typeface="+mj-lt"/>
                <a:cs typeface="Arial MT"/>
              </a:rPr>
              <a:t>investment opportunities</a:t>
            </a:r>
            <a:r>
              <a:rPr sz="1050" spc="15" dirty="0">
                <a:latin typeface="+mj-lt"/>
                <a:cs typeface="Arial MT"/>
              </a:rPr>
              <a:t> </a:t>
            </a:r>
            <a:r>
              <a:rPr sz="1050" spc="85" dirty="0">
                <a:latin typeface="+mj-lt"/>
                <a:cs typeface="Arial MT"/>
              </a:rPr>
              <a:t>for</a:t>
            </a:r>
            <a:r>
              <a:rPr sz="1050" spc="20" dirty="0">
                <a:latin typeface="+mj-lt"/>
                <a:cs typeface="Arial MT"/>
              </a:rPr>
              <a:t> sustainable</a:t>
            </a:r>
            <a:r>
              <a:rPr sz="1050" spc="15" dirty="0">
                <a:latin typeface="+mj-lt"/>
                <a:cs typeface="Arial MT"/>
              </a:rPr>
              <a:t> </a:t>
            </a:r>
            <a:r>
              <a:rPr sz="1050" spc="20" dirty="0">
                <a:latin typeface="+mj-lt"/>
                <a:cs typeface="Arial MT"/>
              </a:rPr>
              <a:t>business</a:t>
            </a:r>
            <a:r>
              <a:rPr sz="1050" spc="15" dirty="0">
                <a:latin typeface="+mj-lt"/>
                <a:cs typeface="Arial MT"/>
              </a:rPr>
              <a:t> </a:t>
            </a:r>
            <a:r>
              <a:rPr sz="1050" spc="50" dirty="0">
                <a:latin typeface="+mj-lt"/>
                <a:cs typeface="Arial MT"/>
              </a:rPr>
              <a:t>growth.</a:t>
            </a:r>
            <a:r>
              <a:rPr sz="1050" spc="15" dirty="0">
                <a:latin typeface="+mj-lt"/>
                <a:cs typeface="Arial MT"/>
              </a:rPr>
              <a:t> </a:t>
            </a:r>
            <a:r>
              <a:rPr sz="1050" spc="85" dirty="0">
                <a:latin typeface="+mj-lt"/>
                <a:cs typeface="Arial MT"/>
              </a:rPr>
              <a:t>It</a:t>
            </a:r>
            <a:r>
              <a:rPr sz="1050" spc="20" dirty="0">
                <a:latin typeface="+mj-lt"/>
                <a:cs typeface="Arial MT"/>
              </a:rPr>
              <a:t> </a:t>
            </a:r>
            <a:r>
              <a:rPr sz="1050" spc="55" dirty="0">
                <a:latin typeface="+mj-lt"/>
                <a:cs typeface="Arial MT"/>
              </a:rPr>
              <a:t>will</a:t>
            </a:r>
            <a:r>
              <a:rPr sz="1050" spc="15" dirty="0">
                <a:latin typeface="+mj-lt"/>
                <a:cs typeface="Arial MT"/>
              </a:rPr>
              <a:t> </a:t>
            </a:r>
            <a:r>
              <a:rPr sz="1050" spc="60" dirty="0">
                <a:latin typeface="+mj-lt"/>
                <a:cs typeface="Arial MT"/>
              </a:rPr>
              <a:t>provide</a:t>
            </a:r>
            <a:r>
              <a:rPr sz="1050" spc="15" dirty="0">
                <a:latin typeface="+mj-lt"/>
                <a:cs typeface="Arial MT"/>
              </a:rPr>
              <a:t> </a:t>
            </a:r>
            <a:r>
              <a:rPr sz="1050" spc="20" dirty="0">
                <a:latin typeface="+mj-lt"/>
                <a:cs typeface="Arial MT"/>
              </a:rPr>
              <a:t>a</a:t>
            </a:r>
            <a:r>
              <a:rPr sz="1050" spc="15" dirty="0">
                <a:latin typeface="+mj-lt"/>
                <a:cs typeface="Arial MT"/>
              </a:rPr>
              <a:t> </a:t>
            </a:r>
            <a:r>
              <a:rPr sz="1050" spc="60" dirty="0">
                <a:latin typeface="+mj-lt"/>
                <a:cs typeface="Arial MT"/>
              </a:rPr>
              <a:t>plat-</a:t>
            </a:r>
            <a:r>
              <a:rPr sz="1050" spc="85" dirty="0">
                <a:latin typeface="+mj-lt"/>
                <a:cs typeface="Arial MT"/>
              </a:rPr>
              <a:t>form</a:t>
            </a:r>
            <a:r>
              <a:rPr sz="1050" spc="20" dirty="0">
                <a:latin typeface="+mj-lt"/>
                <a:cs typeface="Arial MT"/>
              </a:rPr>
              <a:t> </a:t>
            </a:r>
            <a:r>
              <a:rPr sz="1050" spc="85" dirty="0">
                <a:latin typeface="+mj-lt"/>
                <a:cs typeface="Arial MT"/>
              </a:rPr>
              <a:t>for</a:t>
            </a:r>
            <a:r>
              <a:rPr sz="1050" spc="15" dirty="0">
                <a:latin typeface="+mj-lt"/>
                <a:cs typeface="Arial MT"/>
              </a:rPr>
              <a:t> </a:t>
            </a:r>
            <a:r>
              <a:rPr sz="1050" spc="-10" dirty="0">
                <a:latin typeface="+mj-lt"/>
                <a:cs typeface="Arial MT"/>
              </a:rPr>
              <a:t>knowledge </a:t>
            </a:r>
            <a:r>
              <a:rPr sz="1050" dirty="0">
                <a:latin typeface="+mj-lt"/>
                <a:cs typeface="Arial MT"/>
              </a:rPr>
              <a:t>exchange,</a:t>
            </a:r>
            <a:r>
              <a:rPr sz="1050" spc="45" dirty="0">
                <a:latin typeface="+mj-lt"/>
                <a:cs typeface="Arial MT"/>
              </a:rPr>
              <a:t> </a:t>
            </a:r>
            <a:r>
              <a:rPr lang="en-US" sz="1050" spc="45" dirty="0">
                <a:latin typeface="+mj-lt"/>
                <a:cs typeface="Arial MT"/>
              </a:rPr>
              <a:t>Innovation, </a:t>
            </a:r>
            <a:r>
              <a:rPr sz="1050" spc="45" dirty="0">
                <a:latin typeface="+mj-lt"/>
                <a:cs typeface="Arial MT"/>
              </a:rPr>
              <a:t>networking </a:t>
            </a:r>
            <a:r>
              <a:rPr sz="1050" dirty="0">
                <a:latin typeface="+mj-lt"/>
                <a:cs typeface="Arial MT"/>
              </a:rPr>
              <a:t>and</a:t>
            </a:r>
            <a:r>
              <a:rPr sz="1050" spc="45" dirty="0">
                <a:latin typeface="+mj-lt"/>
                <a:cs typeface="Arial MT"/>
              </a:rPr>
              <a:t> partnerships, </a:t>
            </a:r>
            <a:r>
              <a:rPr sz="1050" spc="55" dirty="0">
                <a:latin typeface="+mj-lt"/>
                <a:cs typeface="Arial MT"/>
              </a:rPr>
              <a:t>fostering</a:t>
            </a:r>
            <a:r>
              <a:rPr sz="1050" spc="45" dirty="0">
                <a:latin typeface="+mj-lt"/>
                <a:cs typeface="Arial MT"/>
              </a:rPr>
              <a:t> </a:t>
            </a:r>
            <a:r>
              <a:rPr sz="1050" spc="55" dirty="0">
                <a:latin typeface="+mj-lt"/>
                <a:cs typeface="Arial MT"/>
              </a:rPr>
              <a:t>economic</a:t>
            </a:r>
            <a:r>
              <a:rPr sz="1050" spc="45" dirty="0">
                <a:latin typeface="+mj-lt"/>
                <a:cs typeface="Arial MT"/>
              </a:rPr>
              <a:t> </a:t>
            </a:r>
            <a:r>
              <a:rPr sz="1050" spc="60" dirty="0">
                <a:latin typeface="+mj-lt"/>
                <a:cs typeface="Arial MT"/>
              </a:rPr>
              <a:t>development</a:t>
            </a:r>
            <a:r>
              <a:rPr sz="1050" spc="45" dirty="0">
                <a:latin typeface="+mj-lt"/>
                <a:cs typeface="Arial MT"/>
              </a:rPr>
              <a:t> </a:t>
            </a:r>
            <a:r>
              <a:rPr sz="1050" dirty="0">
                <a:latin typeface="+mj-lt"/>
                <a:cs typeface="Arial MT"/>
              </a:rPr>
              <a:t>across</a:t>
            </a:r>
            <a:r>
              <a:rPr sz="1050" spc="45" dirty="0">
                <a:latin typeface="+mj-lt"/>
                <a:cs typeface="Arial MT"/>
              </a:rPr>
              <a:t> </a:t>
            </a:r>
            <a:r>
              <a:rPr sz="1050" spc="75" dirty="0">
                <a:latin typeface="+mj-lt"/>
                <a:cs typeface="Arial MT"/>
              </a:rPr>
              <a:t>the</a:t>
            </a:r>
            <a:r>
              <a:rPr sz="1050" spc="45" dirty="0">
                <a:latin typeface="+mj-lt"/>
                <a:cs typeface="Arial MT"/>
              </a:rPr>
              <a:t> </a:t>
            </a:r>
            <a:r>
              <a:rPr sz="1050" dirty="0">
                <a:latin typeface="+mj-lt"/>
                <a:cs typeface="Arial MT"/>
              </a:rPr>
              <a:t>region</a:t>
            </a:r>
            <a:r>
              <a:rPr sz="1050" spc="45" dirty="0">
                <a:latin typeface="+mj-lt"/>
                <a:cs typeface="Arial MT"/>
              </a:rPr>
              <a:t> </a:t>
            </a:r>
            <a:r>
              <a:rPr sz="1050" dirty="0">
                <a:latin typeface="+mj-lt"/>
                <a:cs typeface="Arial MT"/>
              </a:rPr>
              <a:t>and</a:t>
            </a:r>
            <a:r>
              <a:rPr sz="1050" spc="45" dirty="0">
                <a:latin typeface="+mj-lt"/>
                <a:cs typeface="Arial MT"/>
              </a:rPr>
              <a:t> </a:t>
            </a:r>
            <a:r>
              <a:rPr sz="1050" spc="40" dirty="0">
                <a:latin typeface="+mj-lt"/>
                <a:cs typeface="Arial MT"/>
              </a:rPr>
              <a:t>beyond.</a:t>
            </a:r>
            <a:endParaRPr sz="1050" dirty="0">
              <a:latin typeface="+mj-lt"/>
              <a:cs typeface="Arial MT"/>
            </a:endParaRPr>
          </a:p>
          <a:p>
            <a:pPr marL="12700" marR="5080" algn="l">
              <a:lnSpc>
                <a:spcPct val="113700"/>
              </a:lnSpc>
              <a:spcBef>
                <a:spcPts val="1045"/>
              </a:spcBef>
            </a:pPr>
            <a:r>
              <a:rPr sz="1050" spc="45" dirty="0">
                <a:latin typeface="+mj-lt"/>
                <a:cs typeface="Arial MT"/>
              </a:rPr>
              <a:t>Eldoret,</a:t>
            </a:r>
            <a:r>
              <a:rPr sz="1050" spc="105" dirty="0">
                <a:latin typeface="+mj-lt"/>
                <a:cs typeface="Arial MT"/>
              </a:rPr>
              <a:t> </a:t>
            </a:r>
            <a:r>
              <a:rPr sz="1050" dirty="0">
                <a:latin typeface="+mj-lt"/>
                <a:cs typeface="Arial MT"/>
              </a:rPr>
              <a:t>known</a:t>
            </a:r>
            <a:r>
              <a:rPr sz="1050" spc="110" dirty="0">
                <a:latin typeface="+mj-lt"/>
                <a:cs typeface="Arial MT"/>
              </a:rPr>
              <a:t> </a:t>
            </a:r>
            <a:r>
              <a:rPr sz="1050" dirty="0">
                <a:latin typeface="+mj-lt"/>
                <a:cs typeface="Arial MT"/>
              </a:rPr>
              <a:t>as</a:t>
            </a:r>
            <a:r>
              <a:rPr sz="1050" spc="105" dirty="0">
                <a:latin typeface="+mj-lt"/>
                <a:cs typeface="Arial MT"/>
              </a:rPr>
              <a:t> </a:t>
            </a:r>
            <a:r>
              <a:rPr sz="1050" spc="75" dirty="0">
                <a:latin typeface="+mj-lt"/>
                <a:cs typeface="Arial MT"/>
              </a:rPr>
              <a:t>the</a:t>
            </a:r>
            <a:r>
              <a:rPr sz="1050" spc="110" dirty="0">
                <a:latin typeface="+mj-lt"/>
                <a:cs typeface="Arial MT"/>
              </a:rPr>
              <a:t> </a:t>
            </a:r>
            <a:r>
              <a:rPr sz="1050" spc="50" dirty="0">
                <a:latin typeface="+mj-lt"/>
                <a:cs typeface="Arial MT"/>
              </a:rPr>
              <a:t>City</a:t>
            </a:r>
            <a:r>
              <a:rPr sz="1050" spc="110" dirty="0">
                <a:latin typeface="+mj-lt"/>
                <a:cs typeface="Arial MT"/>
              </a:rPr>
              <a:t> </a:t>
            </a:r>
            <a:r>
              <a:rPr sz="1050" spc="90" dirty="0">
                <a:latin typeface="+mj-lt"/>
                <a:cs typeface="Arial MT"/>
              </a:rPr>
              <a:t>of</a:t>
            </a:r>
            <a:r>
              <a:rPr sz="1050" spc="105" dirty="0">
                <a:latin typeface="+mj-lt"/>
                <a:cs typeface="Arial MT"/>
              </a:rPr>
              <a:t> </a:t>
            </a:r>
            <a:r>
              <a:rPr sz="1050" dirty="0">
                <a:latin typeface="+mj-lt"/>
                <a:cs typeface="Arial MT"/>
              </a:rPr>
              <a:t>Champions,</a:t>
            </a:r>
            <a:r>
              <a:rPr sz="1050" spc="110" dirty="0">
                <a:latin typeface="+mj-lt"/>
                <a:cs typeface="Arial MT"/>
              </a:rPr>
              <a:t> </a:t>
            </a:r>
            <a:r>
              <a:rPr sz="1050" dirty="0">
                <a:latin typeface="+mj-lt"/>
                <a:cs typeface="Arial MT"/>
              </a:rPr>
              <a:t>is</a:t>
            </a:r>
            <a:r>
              <a:rPr sz="1050" spc="110" dirty="0">
                <a:latin typeface="+mj-lt"/>
                <a:cs typeface="Arial MT"/>
              </a:rPr>
              <a:t> </a:t>
            </a:r>
            <a:r>
              <a:rPr sz="1050" dirty="0">
                <a:latin typeface="+mj-lt"/>
                <a:cs typeface="Arial MT"/>
              </a:rPr>
              <a:t>a</a:t>
            </a:r>
            <a:r>
              <a:rPr sz="1050" spc="105" dirty="0">
                <a:latin typeface="+mj-lt"/>
                <a:cs typeface="Arial MT"/>
              </a:rPr>
              <a:t> </a:t>
            </a:r>
            <a:r>
              <a:rPr sz="1050" spc="60" dirty="0">
                <a:latin typeface="+mj-lt"/>
                <a:cs typeface="Arial MT"/>
              </a:rPr>
              <a:t>thriving</a:t>
            </a:r>
            <a:r>
              <a:rPr sz="1050" spc="110" dirty="0">
                <a:latin typeface="+mj-lt"/>
                <a:cs typeface="Arial MT"/>
              </a:rPr>
              <a:t> </a:t>
            </a:r>
            <a:r>
              <a:rPr sz="1050" dirty="0">
                <a:latin typeface="+mj-lt"/>
                <a:cs typeface="Arial MT"/>
              </a:rPr>
              <a:t>business</a:t>
            </a:r>
            <a:r>
              <a:rPr sz="1050" spc="110" dirty="0">
                <a:latin typeface="+mj-lt"/>
                <a:cs typeface="Arial MT"/>
              </a:rPr>
              <a:t> </a:t>
            </a:r>
            <a:r>
              <a:rPr sz="1050" spc="65" dirty="0">
                <a:latin typeface="+mj-lt"/>
                <a:cs typeface="Arial MT"/>
              </a:rPr>
              <a:t>hub</a:t>
            </a:r>
            <a:r>
              <a:rPr sz="1050" spc="105" dirty="0">
                <a:latin typeface="+mj-lt"/>
                <a:cs typeface="Arial MT"/>
              </a:rPr>
              <a:t> </a:t>
            </a:r>
            <a:r>
              <a:rPr sz="1050" spc="50" dirty="0">
                <a:latin typeface="+mj-lt"/>
                <a:cs typeface="Arial MT"/>
              </a:rPr>
              <a:t>in</a:t>
            </a:r>
            <a:r>
              <a:rPr sz="1050" spc="110" dirty="0">
                <a:latin typeface="+mj-lt"/>
                <a:cs typeface="Arial MT"/>
              </a:rPr>
              <a:t> </a:t>
            </a:r>
            <a:r>
              <a:rPr sz="1050" spc="75" dirty="0">
                <a:latin typeface="+mj-lt"/>
                <a:cs typeface="Arial MT"/>
              </a:rPr>
              <a:t>the</a:t>
            </a:r>
            <a:r>
              <a:rPr sz="1050" spc="105" dirty="0">
                <a:latin typeface="+mj-lt"/>
                <a:cs typeface="Arial MT"/>
              </a:rPr>
              <a:t> </a:t>
            </a:r>
            <a:r>
              <a:rPr sz="1050" spc="75" dirty="0">
                <a:latin typeface="+mj-lt"/>
                <a:cs typeface="Arial MT"/>
              </a:rPr>
              <a:t>North</a:t>
            </a:r>
            <a:r>
              <a:rPr sz="1050" spc="110" dirty="0">
                <a:latin typeface="+mj-lt"/>
                <a:cs typeface="Arial MT"/>
              </a:rPr>
              <a:t> </a:t>
            </a:r>
            <a:r>
              <a:rPr sz="1050" spc="55" dirty="0">
                <a:latin typeface="+mj-lt"/>
                <a:cs typeface="Arial MT"/>
              </a:rPr>
              <a:t>Rift</a:t>
            </a:r>
            <a:r>
              <a:rPr lang="en-US" sz="1050" spc="55" dirty="0">
                <a:latin typeface="+mj-lt"/>
                <a:cs typeface="Arial MT"/>
              </a:rPr>
              <a:t> region</a:t>
            </a:r>
            <a:r>
              <a:rPr sz="1050" spc="110" dirty="0">
                <a:latin typeface="+mj-lt"/>
                <a:cs typeface="Arial MT"/>
              </a:rPr>
              <a:t> </a:t>
            </a:r>
            <a:r>
              <a:rPr sz="1050" dirty="0">
                <a:latin typeface="+mj-lt"/>
                <a:cs typeface="Arial MT"/>
              </a:rPr>
              <a:t>and</a:t>
            </a:r>
            <a:r>
              <a:rPr sz="1050" spc="105" dirty="0">
                <a:latin typeface="+mj-lt"/>
                <a:cs typeface="Arial MT"/>
              </a:rPr>
              <a:t> </a:t>
            </a:r>
            <a:r>
              <a:rPr sz="1050" dirty="0">
                <a:latin typeface="+mj-lt"/>
                <a:cs typeface="Arial MT"/>
              </a:rPr>
              <a:t>a</a:t>
            </a:r>
            <a:r>
              <a:rPr sz="1050" spc="110" dirty="0">
                <a:latin typeface="+mj-lt"/>
                <a:cs typeface="Arial MT"/>
              </a:rPr>
              <a:t> </a:t>
            </a:r>
            <a:r>
              <a:rPr sz="1050" dirty="0">
                <a:latin typeface="+mj-lt"/>
                <a:cs typeface="Arial MT"/>
              </a:rPr>
              <a:t>key</a:t>
            </a:r>
            <a:r>
              <a:rPr sz="1050" spc="110" dirty="0">
                <a:latin typeface="+mj-lt"/>
                <a:cs typeface="Arial MT"/>
              </a:rPr>
              <a:t> </a:t>
            </a:r>
            <a:r>
              <a:rPr sz="1050" dirty="0">
                <a:latin typeface="+mj-lt"/>
                <a:cs typeface="Arial MT"/>
              </a:rPr>
              <a:t>gateway</a:t>
            </a:r>
            <a:r>
              <a:rPr sz="1050" spc="105" dirty="0">
                <a:latin typeface="+mj-lt"/>
                <a:cs typeface="Arial MT"/>
              </a:rPr>
              <a:t> </a:t>
            </a:r>
            <a:r>
              <a:rPr sz="1050" spc="75" dirty="0">
                <a:latin typeface="+mj-lt"/>
                <a:cs typeface="Arial MT"/>
              </a:rPr>
              <a:t>to </a:t>
            </a:r>
            <a:r>
              <a:rPr sz="1050" dirty="0">
                <a:latin typeface="+mj-lt"/>
                <a:cs typeface="Arial MT"/>
              </a:rPr>
              <a:t>East</a:t>
            </a:r>
            <a:r>
              <a:rPr sz="1050" spc="170" dirty="0">
                <a:latin typeface="+mj-lt"/>
                <a:cs typeface="Arial MT"/>
              </a:rPr>
              <a:t> </a:t>
            </a:r>
            <a:r>
              <a:rPr sz="1050" dirty="0">
                <a:latin typeface="+mj-lt"/>
                <a:cs typeface="Arial MT"/>
              </a:rPr>
              <a:t>and</a:t>
            </a:r>
            <a:r>
              <a:rPr sz="1050" spc="175" dirty="0">
                <a:latin typeface="+mj-lt"/>
                <a:cs typeface="Arial MT"/>
              </a:rPr>
              <a:t> </a:t>
            </a:r>
            <a:r>
              <a:rPr sz="1050" spc="45" dirty="0">
                <a:latin typeface="+mj-lt"/>
                <a:cs typeface="Arial MT"/>
              </a:rPr>
              <a:t>Central</a:t>
            </a:r>
            <a:r>
              <a:rPr sz="1050" spc="170" dirty="0">
                <a:latin typeface="+mj-lt"/>
                <a:cs typeface="Arial MT"/>
              </a:rPr>
              <a:t> </a:t>
            </a:r>
            <a:r>
              <a:rPr sz="1050" dirty="0">
                <a:latin typeface="+mj-lt"/>
                <a:cs typeface="Arial MT"/>
              </a:rPr>
              <a:t>Africa.</a:t>
            </a:r>
            <a:r>
              <a:rPr sz="1050" spc="170" dirty="0">
                <a:latin typeface="+mj-lt"/>
                <a:cs typeface="Arial MT"/>
              </a:rPr>
              <a:t> </a:t>
            </a:r>
            <a:r>
              <a:rPr sz="1050" dirty="0">
                <a:latin typeface="+mj-lt"/>
                <a:cs typeface="Arial MT"/>
              </a:rPr>
              <a:t>Renowned</a:t>
            </a:r>
            <a:r>
              <a:rPr sz="1050" spc="175" dirty="0">
                <a:latin typeface="+mj-lt"/>
                <a:cs typeface="Arial MT"/>
              </a:rPr>
              <a:t> </a:t>
            </a:r>
            <a:r>
              <a:rPr sz="1050" spc="85" dirty="0">
                <a:latin typeface="+mj-lt"/>
                <a:cs typeface="Arial MT"/>
              </a:rPr>
              <a:t>for</a:t>
            </a:r>
            <a:r>
              <a:rPr sz="1050" spc="170" dirty="0">
                <a:latin typeface="+mj-lt"/>
                <a:cs typeface="Arial MT"/>
              </a:rPr>
              <a:t> </a:t>
            </a:r>
            <a:r>
              <a:rPr sz="1050" spc="55" dirty="0">
                <a:latin typeface="+mj-lt"/>
                <a:cs typeface="Arial MT"/>
              </a:rPr>
              <a:t>its</a:t>
            </a:r>
            <a:r>
              <a:rPr sz="1050" spc="175" dirty="0">
                <a:latin typeface="+mj-lt"/>
                <a:cs typeface="Arial MT"/>
              </a:rPr>
              <a:t> </a:t>
            </a:r>
            <a:r>
              <a:rPr sz="1050" spc="65" dirty="0">
                <a:latin typeface="+mj-lt"/>
                <a:cs typeface="Arial MT"/>
              </a:rPr>
              <a:t>world-</a:t>
            </a:r>
            <a:r>
              <a:rPr sz="1050" dirty="0">
                <a:latin typeface="+mj-lt"/>
                <a:cs typeface="Arial MT"/>
              </a:rPr>
              <a:t>class</a:t>
            </a:r>
            <a:r>
              <a:rPr sz="1050" spc="170" dirty="0">
                <a:latin typeface="+mj-lt"/>
                <a:cs typeface="Arial MT"/>
              </a:rPr>
              <a:t> </a:t>
            </a:r>
            <a:r>
              <a:rPr sz="1050" spc="50" dirty="0">
                <a:latin typeface="+mj-lt"/>
                <a:cs typeface="Arial MT"/>
              </a:rPr>
              <a:t>athletes</a:t>
            </a:r>
            <a:r>
              <a:rPr sz="1050" spc="175" dirty="0">
                <a:latin typeface="+mj-lt"/>
                <a:cs typeface="Arial MT"/>
              </a:rPr>
              <a:t> </a:t>
            </a:r>
            <a:r>
              <a:rPr sz="1050" dirty="0">
                <a:latin typeface="+mj-lt"/>
                <a:cs typeface="Arial MT"/>
              </a:rPr>
              <a:t>and</a:t>
            </a:r>
            <a:r>
              <a:rPr sz="1050" spc="170" dirty="0">
                <a:latin typeface="+mj-lt"/>
                <a:cs typeface="Arial MT"/>
              </a:rPr>
              <a:t> </a:t>
            </a:r>
            <a:r>
              <a:rPr sz="1050" spc="65" dirty="0">
                <a:latin typeface="+mj-lt"/>
                <a:cs typeface="Arial MT"/>
              </a:rPr>
              <a:t>vibrant</a:t>
            </a:r>
            <a:r>
              <a:rPr sz="1050" spc="175" dirty="0">
                <a:latin typeface="+mj-lt"/>
                <a:cs typeface="Arial MT"/>
              </a:rPr>
              <a:t> </a:t>
            </a:r>
            <a:r>
              <a:rPr sz="1050" dirty="0">
                <a:latin typeface="+mj-lt"/>
                <a:cs typeface="Arial MT"/>
              </a:rPr>
              <a:t>economy,</a:t>
            </a:r>
            <a:r>
              <a:rPr sz="1050" spc="170" dirty="0">
                <a:latin typeface="+mj-lt"/>
                <a:cs typeface="Arial MT"/>
              </a:rPr>
              <a:t> </a:t>
            </a:r>
            <a:r>
              <a:rPr sz="1050" spc="75" dirty="0">
                <a:latin typeface="+mj-lt"/>
                <a:cs typeface="Arial MT"/>
              </a:rPr>
              <a:t>the</a:t>
            </a:r>
            <a:r>
              <a:rPr sz="1050" spc="175" dirty="0">
                <a:latin typeface="+mj-lt"/>
                <a:cs typeface="Arial MT"/>
              </a:rPr>
              <a:t> </a:t>
            </a:r>
            <a:r>
              <a:rPr sz="1050" spc="75" dirty="0">
                <a:latin typeface="+mj-lt"/>
                <a:cs typeface="Arial MT"/>
              </a:rPr>
              <a:t>city</a:t>
            </a:r>
            <a:r>
              <a:rPr sz="1050" spc="170" dirty="0">
                <a:latin typeface="+mj-lt"/>
                <a:cs typeface="Arial MT"/>
              </a:rPr>
              <a:t> </a:t>
            </a:r>
            <a:r>
              <a:rPr sz="1050" dirty="0">
                <a:latin typeface="+mj-lt"/>
                <a:cs typeface="Arial MT"/>
              </a:rPr>
              <a:t>plays</a:t>
            </a:r>
            <a:r>
              <a:rPr sz="1050" spc="175" dirty="0">
                <a:latin typeface="+mj-lt"/>
                <a:cs typeface="Arial MT"/>
              </a:rPr>
              <a:t> </a:t>
            </a:r>
            <a:r>
              <a:rPr sz="1050" dirty="0">
                <a:latin typeface="+mj-lt"/>
                <a:cs typeface="Arial MT"/>
              </a:rPr>
              <a:t>a</a:t>
            </a:r>
            <a:r>
              <a:rPr sz="1050" spc="170" dirty="0">
                <a:latin typeface="+mj-lt"/>
                <a:cs typeface="Arial MT"/>
              </a:rPr>
              <a:t> </a:t>
            </a:r>
            <a:r>
              <a:rPr sz="1050" spc="50" dirty="0">
                <a:latin typeface="+mj-lt"/>
                <a:cs typeface="Arial MT"/>
              </a:rPr>
              <a:t>vital </a:t>
            </a:r>
            <a:r>
              <a:rPr sz="1050" spc="55" dirty="0">
                <a:latin typeface="+mj-lt"/>
                <a:cs typeface="Arial MT"/>
              </a:rPr>
              <a:t>role</a:t>
            </a:r>
            <a:r>
              <a:rPr sz="1050" spc="270" dirty="0">
                <a:latin typeface="+mj-lt"/>
                <a:cs typeface="Arial MT"/>
              </a:rPr>
              <a:t> </a:t>
            </a:r>
            <a:r>
              <a:rPr sz="1050" spc="50" dirty="0">
                <a:latin typeface="+mj-lt"/>
                <a:cs typeface="Arial MT"/>
              </a:rPr>
              <a:t>in</a:t>
            </a:r>
            <a:r>
              <a:rPr sz="1050" spc="270" dirty="0">
                <a:latin typeface="+mj-lt"/>
                <a:cs typeface="Arial MT"/>
              </a:rPr>
              <a:t> </a:t>
            </a:r>
            <a:r>
              <a:rPr sz="1050" dirty="0">
                <a:latin typeface="+mj-lt"/>
                <a:cs typeface="Arial MT"/>
              </a:rPr>
              <a:t>regional</a:t>
            </a:r>
            <a:r>
              <a:rPr sz="1050" spc="275" dirty="0">
                <a:latin typeface="+mj-lt"/>
                <a:cs typeface="Arial MT"/>
              </a:rPr>
              <a:t> </a:t>
            </a:r>
            <a:r>
              <a:rPr sz="1050" dirty="0">
                <a:latin typeface="+mj-lt"/>
                <a:cs typeface="Arial MT"/>
              </a:rPr>
              <a:t>trade,</a:t>
            </a:r>
            <a:r>
              <a:rPr sz="1050" spc="270" dirty="0">
                <a:latin typeface="+mj-lt"/>
                <a:cs typeface="Arial MT"/>
              </a:rPr>
              <a:t> </a:t>
            </a:r>
            <a:r>
              <a:rPr sz="1050" dirty="0">
                <a:latin typeface="+mj-lt"/>
                <a:cs typeface="Arial MT"/>
              </a:rPr>
              <a:t>agribusiness,</a:t>
            </a:r>
            <a:r>
              <a:rPr sz="1050" spc="275" dirty="0">
                <a:latin typeface="+mj-lt"/>
                <a:cs typeface="Arial MT"/>
              </a:rPr>
              <a:t> </a:t>
            </a:r>
            <a:r>
              <a:rPr sz="1050" spc="50" dirty="0">
                <a:latin typeface="+mj-lt"/>
                <a:cs typeface="Arial MT"/>
              </a:rPr>
              <a:t>manufacturing,</a:t>
            </a:r>
            <a:r>
              <a:rPr sz="1050" spc="270" dirty="0">
                <a:latin typeface="+mj-lt"/>
                <a:cs typeface="Arial MT"/>
              </a:rPr>
              <a:t> </a:t>
            </a:r>
            <a:r>
              <a:rPr sz="1050" dirty="0">
                <a:latin typeface="+mj-lt"/>
                <a:cs typeface="Arial MT"/>
              </a:rPr>
              <a:t>and</a:t>
            </a:r>
            <a:r>
              <a:rPr sz="1050" spc="275" dirty="0">
                <a:latin typeface="+mj-lt"/>
                <a:cs typeface="Arial MT"/>
              </a:rPr>
              <a:t> </a:t>
            </a:r>
            <a:r>
              <a:rPr sz="1050" dirty="0">
                <a:latin typeface="+mj-lt"/>
                <a:cs typeface="Arial MT"/>
              </a:rPr>
              <a:t>logistics.</a:t>
            </a:r>
            <a:r>
              <a:rPr sz="1050" spc="270" dirty="0">
                <a:latin typeface="+mj-lt"/>
                <a:cs typeface="Arial MT"/>
              </a:rPr>
              <a:t> </a:t>
            </a:r>
            <a:r>
              <a:rPr sz="1050" spc="50" dirty="0">
                <a:latin typeface="+mj-lt"/>
                <a:cs typeface="Arial MT"/>
              </a:rPr>
              <a:t>Its</a:t>
            </a:r>
            <a:r>
              <a:rPr sz="1050" spc="270" dirty="0">
                <a:latin typeface="+mj-lt"/>
                <a:cs typeface="Arial MT"/>
              </a:rPr>
              <a:t> </a:t>
            </a:r>
            <a:r>
              <a:rPr sz="1050" spc="45" dirty="0">
                <a:latin typeface="+mj-lt"/>
                <a:cs typeface="Arial MT"/>
              </a:rPr>
              <a:t>strategic</a:t>
            </a:r>
            <a:r>
              <a:rPr sz="1050" spc="275" dirty="0">
                <a:latin typeface="+mj-lt"/>
                <a:cs typeface="Arial MT"/>
              </a:rPr>
              <a:t> </a:t>
            </a:r>
            <a:r>
              <a:rPr sz="1050" spc="60" dirty="0">
                <a:latin typeface="+mj-lt"/>
                <a:cs typeface="Arial MT"/>
              </a:rPr>
              <a:t>location</a:t>
            </a:r>
            <a:r>
              <a:rPr sz="1050" spc="270" dirty="0">
                <a:latin typeface="+mj-lt"/>
                <a:cs typeface="Arial MT"/>
              </a:rPr>
              <a:t> </a:t>
            </a:r>
            <a:r>
              <a:rPr sz="1050" dirty="0">
                <a:latin typeface="+mj-lt"/>
                <a:cs typeface="Arial MT"/>
              </a:rPr>
              <a:t>along</a:t>
            </a:r>
            <a:r>
              <a:rPr sz="1050" spc="275" dirty="0">
                <a:latin typeface="+mj-lt"/>
                <a:cs typeface="Arial MT"/>
              </a:rPr>
              <a:t> </a:t>
            </a:r>
            <a:r>
              <a:rPr sz="1050" spc="55" dirty="0">
                <a:latin typeface="+mj-lt"/>
                <a:cs typeface="Arial MT"/>
              </a:rPr>
              <a:t>major</a:t>
            </a:r>
            <a:r>
              <a:rPr sz="1050" spc="270" dirty="0">
                <a:latin typeface="+mj-lt"/>
                <a:cs typeface="Arial MT"/>
              </a:rPr>
              <a:t> </a:t>
            </a:r>
            <a:r>
              <a:rPr sz="1050" spc="50" dirty="0">
                <a:latin typeface="+mj-lt"/>
                <a:cs typeface="Arial MT"/>
              </a:rPr>
              <a:t>trade corridors,</a:t>
            </a:r>
            <a:r>
              <a:rPr sz="1050" spc="390" dirty="0">
                <a:latin typeface="+mj-lt"/>
                <a:cs typeface="Arial MT"/>
              </a:rPr>
              <a:t> </a:t>
            </a:r>
            <a:r>
              <a:rPr sz="1050" dirty="0">
                <a:latin typeface="+mj-lt"/>
                <a:cs typeface="Arial MT"/>
              </a:rPr>
              <a:t>well-</a:t>
            </a:r>
            <a:r>
              <a:rPr sz="1050" spc="55" dirty="0">
                <a:latin typeface="+mj-lt"/>
                <a:cs typeface="Arial MT"/>
              </a:rPr>
              <a:t>developed</a:t>
            </a:r>
            <a:r>
              <a:rPr sz="1050" spc="395" dirty="0">
                <a:latin typeface="+mj-lt"/>
                <a:cs typeface="Arial MT"/>
              </a:rPr>
              <a:t> </a:t>
            </a:r>
            <a:r>
              <a:rPr sz="1050" spc="55" dirty="0">
                <a:latin typeface="+mj-lt"/>
                <a:cs typeface="Arial MT"/>
              </a:rPr>
              <a:t>infrastructure,</a:t>
            </a:r>
            <a:r>
              <a:rPr sz="1050" spc="395" dirty="0">
                <a:latin typeface="+mj-lt"/>
                <a:cs typeface="Arial MT"/>
              </a:rPr>
              <a:t> </a:t>
            </a:r>
            <a:r>
              <a:rPr sz="1050" dirty="0">
                <a:latin typeface="+mj-lt"/>
                <a:cs typeface="Arial MT"/>
              </a:rPr>
              <a:t>and</a:t>
            </a:r>
            <a:r>
              <a:rPr sz="1050" spc="395" dirty="0">
                <a:latin typeface="+mj-lt"/>
                <a:cs typeface="Arial MT"/>
              </a:rPr>
              <a:t> </a:t>
            </a:r>
            <a:r>
              <a:rPr sz="1050" dirty="0">
                <a:latin typeface="+mj-lt"/>
                <a:cs typeface="Arial MT"/>
              </a:rPr>
              <a:t>growing</a:t>
            </a:r>
            <a:r>
              <a:rPr sz="1050" spc="390" dirty="0">
                <a:latin typeface="+mj-lt"/>
                <a:cs typeface="Arial MT"/>
              </a:rPr>
              <a:t> </a:t>
            </a:r>
            <a:r>
              <a:rPr sz="1050" spc="55" dirty="0">
                <a:latin typeface="+mj-lt"/>
                <a:cs typeface="Arial MT"/>
              </a:rPr>
              <a:t>industrial</a:t>
            </a:r>
            <a:r>
              <a:rPr sz="1050" spc="395" dirty="0">
                <a:latin typeface="+mj-lt"/>
                <a:cs typeface="Arial MT"/>
              </a:rPr>
              <a:t> </a:t>
            </a:r>
            <a:r>
              <a:rPr sz="1050" dirty="0">
                <a:latin typeface="+mj-lt"/>
                <a:cs typeface="Arial MT"/>
              </a:rPr>
              <a:t>base</a:t>
            </a:r>
            <a:r>
              <a:rPr sz="1050" spc="395" dirty="0">
                <a:latin typeface="+mj-lt"/>
                <a:cs typeface="Arial MT"/>
              </a:rPr>
              <a:t> </a:t>
            </a:r>
            <a:r>
              <a:rPr sz="1050" dirty="0">
                <a:latin typeface="+mj-lt"/>
                <a:cs typeface="Arial MT"/>
              </a:rPr>
              <a:t>make</a:t>
            </a:r>
            <a:r>
              <a:rPr lang="en-US" sz="1050" dirty="0">
                <a:latin typeface="+mj-lt"/>
                <a:cs typeface="Arial MT"/>
              </a:rPr>
              <a:t>s</a:t>
            </a:r>
            <a:r>
              <a:rPr sz="1050" spc="395" dirty="0">
                <a:latin typeface="+mj-lt"/>
                <a:cs typeface="Arial MT"/>
              </a:rPr>
              <a:t> </a:t>
            </a:r>
            <a:r>
              <a:rPr sz="1050" spc="90" dirty="0">
                <a:latin typeface="+mj-lt"/>
                <a:cs typeface="Arial MT"/>
              </a:rPr>
              <a:t>it</a:t>
            </a:r>
            <a:r>
              <a:rPr sz="1050" spc="395" dirty="0">
                <a:latin typeface="+mj-lt"/>
                <a:cs typeface="Arial MT"/>
              </a:rPr>
              <a:t> </a:t>
            </a:r>
            <a:r>
              <a:rPr sz="1050" dirty="0">
                <a:latin typeface="+mj-lt"/>
                <a:cs typeface="Arial MT"/>
              </a:rPr>
              <a:t>an</a:t>
            </a:r>
            <a:r>
              <a:rPr sz="1050" spc="390" dirty="0">
                <a:latin typeface="+mj-lt"/>
                <a:cs typeface="Arial MT"/>
              </a:rPr>
              <a:t> </a:t>
            </a:r>
            <a:r>
              <a:rPr sz="1050" dirty="0">
                <a:latin typeface="+mj-lt"/>
                <a:cs typeface="Arial MT"/>
              </a:rPr>
              <a:t>ideal</a:t>
            </a:r>
            <a:r>
              <a:rPr sz="1050" spc="395" dirty="0">
                <a:latin typeface="+mj-lt"/>
                <a:cs typeface="Arial MT"/>
              </a:rPr>
              <a:t> </a:t>
            </a:r>
            <a:r>
              <a:rPr sz="1050" spc="55" dirty="0">
                <a:latin typeface="+mj-lt"/>
                <a:cs typeface="Arial MT"/>
              </a:rPr>
              <a:t>destination</a:t>
            </a:r>
            <a:r>
              <a:rPr sz="1050" spc="395" dirty="0">
                <a:latin typeface="+mj-lt"/>
                <a:cs typeface="Arial MT"/>
              </a:rPr>
              <a:t> </a:t>
            </a:r>
            <a:r>
              <a:rPr sz="1050" spc="60" dirty="0">
                <a:latin typeface="+mj-lt"/>
                <a:cs typeface="Arial MT"/>
              </a:rPr>
              <a:t>for investment</a:t>
            </a:r>
            <a:r>
              <a:rPr sz="1050" spc="85" dirty="0">
                <a:latin typeface="+mj-lt"/>
                <a:cs typeface="Arial MT"/>
              </a:rPr>
              <a:t> </a:t>
            </a:r>
            <a:r>
              <a:rPr sz="1050" dirty="0">
                <a:latin typeface="+mj-lt"/>
                <a:cs typeface="Arial MT"/>
              </a:rPr>
              <a:t>and</a:t>
            </a:r>
            <a:r>
              <a:rPr sz="1050" spc="90" dirty="0">
                <a:latin typeface="+mj-lt"/>
                <a:cs typeface="Arial MT"/>
              </a:rPr>
              <a:t> </a:t>
            </a:r>
            <a:r>
              <a:rPr sz="1050" dirty="0">
                <a:latin typeface="+mj-lt"/>
                <a:cs typeface="Arial MT"/>
              </a:rPr>
              <a:t>business</a:t>
            </a:r>
            <a:r>
              <a:rPr sz="1050" spc="90" dirty="0">
                <a:latin typeface="+mj-lt"/>
                <a:cs typeface="Arial MT"/>
              </a:rPr>
              <a:t> </a:t>
            </a:r>
            <a:r>
              <a:rPr sz="1050" spc="-10" dirty="0">
                <a:latin typeface="+mj-lt"/>
                <a:cs typeface="Arial MT"/>
              </a:rPr>
              <a:t>expansion.</a:t>
            </a:r>
            <a:endParaRPr sz="1050" dirty="0">
              <a:latin typeface="+mj-lt"/>
              <a:cs typeface="Arial MT"/>
            </a:endParaRPr>
          </a:p>
          <a:p>
            <a:pPr marL="12700" marR="68580" algn="l">
              <a:lnSpc>
                <a:spcPct val="113700"/>
              </a:lnSpc>
              <a:spcBef>
                <a:spcPts val="1055"/>
              </a:spcBef>
            </a:pPr>
            <a:r>
              <a:rPr sz="1050" dirty="0">
                <a:latin typeface="+mj-lt"/>
                <a:cs typeface="Arial MT"/>
              </a:rPr>
              <a:t>The</a:t>
            </a:r>
            <a:r>
              <a:rPr sz="1050" spc="280" dirty="0">
                <a:latin typeface="+mj-lt"/>
                <a:cs typeface="Arial MT"/>
              </a:rPr>
              <a:t> </a:t>
            </a:r>
            <a:r>
              <a:rPr lang="en-US" sz="1050" spc="45" dirty="0">
                <a:latin typeface="+mj-lt"/>
                <a:cs typeface="Arial MT"/>
              </a:rPr>
              <a:t>third</a:t>
            </a:r>
            <a:r>
              <a:rPr sz="1050" spc="280" dirty="0">
                <a:latin typeface="+mj-lt"/>
                <a:cs typeface="Arial MT"/>
              </a:rPr>
              <a:t> </a:t>
            </a:r>
            <a:r>
              <a:rPr sz="1050" spc="60" dirty="0">
                <a:latin typeface="+mj-lt"/>
                <a:cs typeface="Arial MT"/>
              </a:rPr>
              <a:t>edition</a:t>
            </a:r>
            <a:r>
              <a:rPr sz="1050" spc="280" dirty="0">
                <a:latin typeface="+mj-lt"/>
                <a:cs typeface="Arial MT"/>
              </a:rPr>
              <a:t> </a:t>
            </a:r>
            <a:r>
              <a:rPr sz="1050" spc="90" dirty="0">
                <a:latin typeface="+mj-lt"/>
                <a:cs typeface="Arial MT"/>
              </a:rPr>
              <a:t>of</a:t>
            </a:r>
            <a:r>
              <a:rPr sz="1050" spc="285" dirty="0">
                <a:latin typeface="+mj-lt"/>
                <a:cs typeface="Arial MT"/>
              </a:rPr>
              <a:t> </a:t>
            </a:r>
            <a:r>
              <a:rPr sz="1050" spc="75" dirty="0">
                <a:latin typeface="+mj-lt"/>
                <a:cs typeface="Arial MT"/>
              </a:rPr>
              <a:t>the</a:t>
            </a:r>
            <a:r>
              <a:rPr sz="1050" spc="280" dirty="0">
                <a:latin typeface="+mj-lt"/>
                <a:cs typeface="Arial MT"/>
              </a:rPr>
              <a:t> </a:t>
            </a:r>
            <a:r>
              <a:rPr sz="1050" spc="65" dirty="0">
                <a:latin typeface="+mj-lt"/>
                <a:cs typeface="Arial MT"/>
              </a:rPr>
              <a:t>summit</a:t>
            </a:r>
            <a:r>
              <a:rPr sz="1050" spc="280" dirty="0">
                <a:latin typeface="+mj-lt"/>
                <a:cs typeface="Arial MT"/>
              </a:rPr>
              <a:t> </a:t>
            </a:r>
            <a:r>
              <a:rPr sz="1050" dirty="0">
                <a:latin typeface="+mj-lt"/>
                <a:cs typeface="Arial MT"/>
              </a:rPr>
              <a:t>was</a:t>
            </a:r>
            <a:r>
              <a:rPr sz="1050" spc="280" dirty="0">
                <a:latin typeface="+mj-lt"/>
                <a:cs typeface="Arial MT"/>
              </a:rPr>
              <a:t> </a:t>
            </a:r>
            <a:r>
              <a:rPr sz="1050" dirty="0">
                <a:latin typeface="+mj-lt"/>
                <a:cs typeface="Arial MT"/>
              </a:rPr>
              <a:t>a</a:t>
            </a:r>
            <a:r>
              <a:rPr sz="1050" spc="285" dirty="0">
                <a:latin typeface="+mj-lt"/>
                <a:cs typeface="Arial MT"/>
              </a:rPr>
              <a:t> </a:t>
            </a:r>
            <a:r>
              <a:rPr sz="1050" dirty="0">
                <a:latin typeface="+mj-lt"/>
                <a:cs typeface="Arial MT"/>
              </a:rPr>
              <a:t>resounding</a:t>
            </a:r>
            <a:r>
              <a:rPr sz="1050" spc="280" dirty="0">
                <a:latin typeface="+mj-lt"/>
                <a:cs typeface="Arial MT"/>
              </a:rPr>
              <a:t> </a:t>
            </a:r>
            <a:r>
              <a:rPr sz="1050" dirty="0">
                <a:latin typeface="+mj-lt"/>
                <a:cs typeface="Arial MT"/>
              </a:rPr>
              <a:t>success,</a:t>
            </a:r>
            <a:r>
              <a:rPr sz="1050" spc="280" dirty="0">
                <a:latin typeface="+mj-lt"/>
                <a:cs typeface="Arial MT"/>
              </a:rPr>
              <a:t> </a:t>
            </a:r>
            <a:r>
              <a:rPr sz="1050" spc="60" dirty="0">
                <a:latin typeface="+mj-lt"/>
                <a:cs typeface="Arial MT"/>
              </a:rPr>
              <a:t>attracting</a:t>
            </a:r>
            <a:r>
              <a:rPr sz="1050" spc="285" dirty="0">
                <a:latin typeface="+mj-lt"/>
                <a:cs typeface="Arial MT"/>
              </a:rPr>
              <a:t> </a:t>
            </a:r>
            <a:r>
              <a:rPr sz="1050" spc="55" dirty="0">
                <a:latin typeface="+mj-lt"/>
                <a:cs typeface="Arial MT"/>
              </a:rPr>
              <a:t>over</a:t>
            </a:r>
            <a:r>
              <a:rPr sz="1050" spc="280" dirty="0">
                <a:latin typeface="+mj-lt"/>
                <a:cs typeface="Arial MT"/>
              </a:rPr>
              <a:t> </a:t>
            </a:r>
            <a:r>
              <a:rPr sz="1050" spc="70" dirty="0">
                <a:latin typeface="+mj-lt"/>
                <a:cs typeface="Arial MT"/>
              </a:rPr>
              <a:t>10,000</a:t>
            </a:r>
            <a:r>
              <a:rPr sz="1050" spc="280" dirty="0">
                <a:latin typeface="+mj-lt"/>
                <a:cs typeface="Arial MT"/>
              </a:rPr>
              <a:t> </a:t>
            </a:r>
            <a:r>
              <a:rPr lang="en-US" sz="1050" spc="50" dirty="0">
                <a:latin typeface="+mj-lt"/>
                <a:cs typeface="Arial MT"/>
              </a:rPr>
              <a:t>participants</a:t>
            </a:r>
            <a:r>
              <a:rPr sz="1050" spc="280" dirty="0">
                <a:latin typeface="+mj-lt"/>
                <a:cs typeface="Arial MT"/>
              </a:rPr>
              <a:t> </a:t>
            </a:r>
            <a:r>
              <a:rPr sz="1050" spc="-25" dirty="0">
                <a:latin typeface="+mj-lt"/>
                <a:cs typeface="Arial MT"/>
              </a:rPr>
              <a:t>and </a:t>
            </a:r>
            <a:r>
              <a:rPr sz="1050" spc="50" dirty="0">
                <a:latin typeface="+mj-lt"/>
                <a:cs typeface="Arial MT"/>
              </a:rPr>
              <a:t>featuring</a:t>
            </a:r>
            <a:r>
              <a:rPr lang="en-US" sz="1050" spc="50" dirty="0">
                <a:latin typeface="+mj-lt"/>
                <a:cs typeface="Arial MT"/>
              </a:rPr>
              <a:t> over</a:t>
            </a:r>
            <a:r>
              <a:rPr sz="1050" spc="35" dirty="0">
                <a:latin typeface="+mj-lt"/>
                <a:cs typeface="Arial MT"/>
              </a:rPr>
              <a:t> </a:t>
            </a:r>
            <a:r>
              <a:rPr sz="1050" spc="55" dirty="0">
                <a:latin typeface="+mj-lt"/>
                <a:cs typeface="Arial MT"/>
              </a:rPr>
              <a:t>200</a:t>
            </a:r>
            <a:r>
              <a:rPr sz="1050" spc="40" dirty="0">
                <a:latin typeface="+mj-lt"/>
                <a:cs typeface="Arial MT"/>
              </a:rPr>
              <a:t> </a:t>
            </a:r>
            <a:r>
              <a:rPr sz="1050" spc="50" dirty="0">
                <a:latin typeface="+mj-lt"/>
                <a:cs typeface="Arial MT"/>
              </a:rPr>
              <a:t>exhibitors</a:t>
            </a:r>
            <a:r>
              <a:rPr sz="1050" spc="40" dirty="0">
                <a:latin typeface="+mj-lt"/>
                <a:cs typeface="Arial MT"/>
              </a:rPr>
              <a:t> </a:t>
            </a:r>
            <a:r>
              <a:rPr sz="1050" spc="10" dirty="0">
                <a:latin typeface="+mj-lt"/>
                <a:cs typeface="Arial MT"/>
              </a:rPr>
              <a:t>showcasing</a:t>
            </a:r>
            <a:r>
              <a:rPr sz="1050" spc="40" dirty="0">
                <a:latin typeface="+mj-lt"/>
                <a:cs typeface="Arial MT"/>
              </a:rPr>
              <a:t> </a:t>
            </a:r>
            <a:r>
              <a:rPr sz="1050" spc="10" dirty="0">
                <a:latin typeface="+mj-lt"/>
                <a:cs typeface="Arial MT"/>
              </a:rPr>
              <a:t>diverse</a:t>
            </a:r>
            <a:r>
              <a:rPr sz="1050" spc="40" dirty="0">
                <a:latin typeface="+mj-lt"/>
                <a:cs typeface="Arial MT"/>
              </a:rPr>
              <a:t> </a:t>
            </a:r>
            <a:r>
              <a:rPr sz="1050" spc="45" dirty="0">
                <a:latin typeface="+mj-lt"/>
                <a:cs typeface="Arial MT"/>
              </a:rPr>
              <a:t>innovations,</a:t>
            </a:r>
            <a:r>
              <a:rPr sz="1050" spc="40" dirty="0">
                <a:latin typeface="+mj-lt"/>
                <a:cs typeface="Arial MT"/>
              </a:rPr>
              <a:t> </a:t>
            </a:r>
            <a:r>
              <a:rPr sz="1050" spc="55" dirty="0">
                <a:latin typeface="+mj-lt"/>
                <a:cs typeface="Arial MT"/>
              </a:rPr>
              <a:t>products,</a:t>
            </a:r>
            <a:r>
              <a:rPr sz="1050" spc="40" dirty="0">
                <a:latin typeface="+mj-lt"/>
                <a:cs typeface="Arial MT"/>
              </a:rPr>
              <a:t> </a:t>
            </a:r>
            <a:r>
              <a:rPr sz="1050" spc="10" dirty="0">
                <a:latin typeface="+mj-lt"/>
                <a:cs typeface="Arial MT"/>
              </a:rPr>
              <a:t>and</a:t>
            </a:r>
            <a:r>
              <a:rPr sz="1050" spc="40" dirty="0">
                <a:latin typeface="+mj-lt"/>
                <a:cs typeface="Arial MT"/>
              </a:rPr>
              <a:t> </a:t>
            </a:r>
            <a:r>
              <a:rPr sz="1050" spc="10" dirty="0">
                <a:latin typeface="+mj-lt"/>
                <a:cs typeface="Arial MT"/>
              </a:rPr>
              <a:t>services.</a:t>
            </a:r>
            <a:r>
              <a:rPr sz="1050" spc="40" dirty="0">
                <a:latin typeface="+mj-lt"/>
                <a:cs typeface="Arial MT"/>
              </a:rPr>
              <a:t> </a:t>
            </a:r>
            <a:r>
              <a:rPr sz="1050" spc="10" dirty="0">
                <a:latin typeface="+mj-lt"/>
                <a:cs typeface="Arial MT"/>
              </a:rPr>
              <a:t>The</a:t>
            </a:r>
            <a:r>
              <a:rPr sz="1050" spc="40" dirty="0">
                <a:latin typeface="+mj-lt"/>
                <a:cs typeface="Arial MT"/>
              </a:rPr>
              <a:t> </a:t>
            </a:r>
            <a:r>
              <a:rPr sz="1050" spc="60" dirty="0">
                <a:latin typeface="+mj-lt"/>
                <a:cs typeface="Arial MT"/>
              </a:rPr>
              <a:t>event</a:t>
            </a:r>
            <a:r>
              <a:rPr sz="1050" spc="40" dirty="0">
                <a:latin typeface="+mj-lt"/>
                <a:cs typeface="Arial MT"/>
              </a:rPr>
              <a:t> </a:t>
            </a:r>
            <a:r>
              <a:rPr sz="1050" spc="10" dirty="0">
                <a:latin typeface="+mj-lt"/>
                <a:cs typeface="Arial MT"/>
              </a:rPr>
              <a:t>was</a:t>
            </a:r>
            <a:r>
              <a:rPr sz="1050" spc="40" dirty="0">
                <a:latin typeface="+mj-lt"/>
                <a:cs typeface="Arial MT"/>
              </a:rPr>
              <a:t> </a:t>
            </a:r>
            <a:r>
              <a:rPr sz="1050" spc="10" dirty="0">
                <a:latin typeface="+mj-lt"/>
                <a:cs typeface="Arial MT"/>
              </a:rPr>
              <a:t>graced</a:t>
            </a:r>
            <a:r>
              <a:rPr sz="1050" spc="40" dirty="0">
                <a:latin typeface="+mj-lt"/>
                <a:cs typeface="Arial MT"/>
              </a:rPr>
              <a:t> </a:t>
            </a:r>
            <a:r>
              <a:rPr sz="1050" spc="45" dirty="0">
                <a:latin typeface="+mj-lt"/>
                <a:cs typeface="Arial MT"/>
              </a:rPr>
              <a:t>by investors</a:t>
            </a:r>
            <a:r>
              <a:rPr sz="1050" spc="204" dirty="0">
                <a:latin typeface="+mj-lt"/>
                <a:cs typeface="Arial MT"/>
              </a:rPr>
              <a:t> </a:t>
            </a:r>
            <a:r>
              <a:rPr sz="1050" spc="85" dirty="0">
                <a:latin typeface="+mj-lt"/>
                <a:cs typeface="Arial MT"/>
              </a:rPr>
              <a:t>from</a:t>
            </a:r>
            <a:r>
              <a:rPr sz="1050" spc="204" dirty="0">
                <a:latin typeface="+mj-lt"/>
                <a:cs typeface="Arial MT"/>
              </a:rPr>
              <a:t> </a:t>
            </a:r>
            <a:r>
              <a:rPr sz="1050" spc="75" dirty="0">
                <a:latin typeface="+mj-lt"/>
                <a:cs typeface="Arial MT"/>
              </a:rPr>
              <a:t>the</a:t>
            </a:r>
            <a:r>
              <a:rPr sz="1050" spc="204" dirty="0">
                <a:latin typeface="+mj-lt"/>
                <a:cs typeface="Arial MT"/>
              </a:rPr>
              <a:t> </a:t>
            </a:r>
            <a:r>
              <a:rPr sz="1050" spc="75" dirty="0">
                <a:latin typeface="+mj-lt"/>
                <a:cs typeface="Arial MT"/>
              </a:rPr>
              <a:t>North</a:t>
            </a:r>
            <a:r>
              <a:rPr sz="1050" spc="210" dirty="0">
                <a:latin typeface="+mj-lt"/>
                <a:cs typeface="Arial MT"/>
              </a:rPr>
              <a:t> </a:t>
            </a:r>
            <a:r>
              <a:rPr sz="1050" spc="55" dirty="0">
                <a:latin typeface="+mj-lt"/>
                <a:cs typeface="Arial MT"/>
              </a:rPr>
              <a:t>Rift</a:t>
            </a:r>
            <a:r>
              <a:rPr sz="1050" spc="204" dirty="0">
                <a:latin typeface="+mj-lt"/>
                <a:cs typeface="Arial MT"/>
              </a:rPr>
              <a:t> </a:t>
            </a:r>
            <a:r>
              <a:rPr sz="1050" spc="10" dirty="0">
                <a:latin typeface="+mj-lt"/>
                <a:cs typeface="Arial MT"/>
              </a:rPr>
              <a:t>Economic</a:t>
            </a:r>
            <a:r>
              <a:rPr sz="1050" spc="204" dirty="0">
                <a:latin typeface="+mj-lt"/>
                <a:cs typeface="Arial MT"/>
              </a:rPr>
              <a:t> </a:t>
            </a:r>
            <a:r>
              <a:rPr sz="1050" spc="10" dirty="0">
                <a:latin typeface="+mj-lt"/>
                <a:cs typeface="Arial MT"/>
              </a:rPr>
              <a:t>Bloc</a:t>
            </a:r>
            <a:r>
              <a:rPr sz="1050" spc="210" dirty="0">
                <a:latin typeface="+mj-lt"/>
                <a:cs typeface="Arial MT"/>
              </a:rPr>
              <a:t> </a:t>
            </a:r>
            <a:r>
              <a:rPr sz="1050" spc="10" dirty="0">
                <a:latin typeface="+mj-lt"/>
                <a:cs typeface="Arial MT"/>
              </a:rPr>
              <a:t>(NOREB)</a:t>
            </a:r>
            <a:r>
              <a:rPr lang="en-US" sz="1050" spc="204" dirty="0">
                <a:latin typeface="+mj-lt"/>
                <a:cs typeface="Arial MT"/>
              </a:rPr>
              <a:t>, </a:t>
            </a:r>
            <a:r>
              <a:rPr lang="en-US" sz="1050" spc="10" dirty="0">
                <a:latin typeface="+mj-lt"/>
                <a:cs typeface="Arial MT"/>
              </a:rPr>
              <a:t>policymakers,</a:t>
            </a:r>
            <a:r>
              <a:rPr lang="en-US" sz="1050" spc="210" dirty="0">
                <a:latin typeface="+mj-lt"/>
                <a:cs typeface="Arial MT"/>
              </a:rPr>
              <a:t> </a:t>
            </a:r>
            <a:r>
              <a:rPr lang="en-US" sz="1050" spc="55" dirty="0">
                <a:latin typeface="+mj-lt"/>
                <a:cs typeface="Arial MT"/>
              </a:rPr>
              <a:t>International</a:t>
            </a:r>
            <a:r>
              <a:rPr lang="en-US" sz="1050" spc="120" dirty="0">
                <a:latin typeface="+mj-lt"/>
                <a:cs typeface="Arial MT"/>
              </a:rPr>
              <a:t> </a:t>
            </a:r>
            <a:r>
              <a:rPr lang="en-US" sz="1050" spc="20" dirty="0">
                <a:latin typeface="+mj-lt"/>
                <a:cs typeface="Arial MT"/>
              </a:rPr>
              <a:t>Delegates,</a:t>
            </a:r>
            <a:r>
              <a:rPr lang="en-US" sz="1050" spc="114" dirty="0">
                <a:latin typeface="+mj-lt"/>
                <a:cs typeface="Arial MT"/>
              </a:rPr>
              <a:t> </a:t>
            </a:r>
            <a:r>
              <a:rPr lang="en-US" sz="1050" spc="20" dirty="0">
                <a:latin typeface="+mj-lt"/>
                <a:cs typeface="Arial MT"/>
              </a:rPr>
              <a:t>Exhibitors,</a:t>
            </a:r>
            <a:r>
              <a:rPr lang="en-US" sz="1050" spc="114" dirty="0">
                <a:latin typeface="+mj-lt"/>
                <a:cs typeface="Arial MT"/>
              </a:rPr>
              <a:t> </a:t>
            </a:r>
            <a:r>
              <a:rPr lang="en-US" sz="1050" spc="20" dirty="0">
                <a:latin typeface="+mj-lt"/>
                <a:cs typeface="Arial MT"/>
              </a:rPr>
              <a:t>National Government and County Governments</a:t>
            </a:r>
            <a:r>
              <a:rPr lang="en-US" sz="1050" dirty="0">
                <a:latin typeface="+mj-lt"/>
                <a:cs typeface="Arial MT"/>
              </a:rPr>
              <a:t>,</a:t>
            </a:r>
            <a:r>
              <a:rPr lang="en-US" sz="1050" spc="405" dirty="0">
                <a:latin typeface="+mj-lt"/>
                <a:cs typeface="Arial MT"/>
              </a:rPr>
              <a:t> </a:t>
            </a:r>
            <a:r>
              <a:rPr lang="en-US" sz="1050" dirty="0">
                <a:latin typeface="+mj-lt"/>
                <a:cs typeface="Arial MT"/>
              </a:rPr>
              <a:t>Ambassadors</a:t>
            </a:r>
            <a:r>
              <a:rPr lang="en-US" sz="1050" spc="405" dirty="0">
                <a:latin typeface="+mj-lt"/>
                <a:cs typeface="Arial MT"/>
              </a:rPr>
              <a:t>, </a:t>
            </a:r>
            <a:r>
              <a:rPr lang="en-US" sz="1050" dirty="0">
                <a:latin typeface="+mj-lt"/>
                <a:cs typeface="Arial MT"/>
              </a:rPr>
              <a:t>Trade</a:t>
            </a:r>
            <a:r>
              <a:rPr lang="en-US" sz="1050" spc="405" dirty="0">
                <a:latin typeface="+mj-lt"/>
                <a:cs typeface="Arial MT"/>
              </a:rPr>
              <a:t> </a:t>
            </a:r>
            <a:r>
              <a:rPr lang="en-US" sz="1050" dirty="0">
                <a:latin typeface="+mj-lt"/>
                <a:cs typeface="Arial MT"/>
              </a:rPr>
              <a:t>Consulars and</a:t>
            </a:r>
            <a:r>
              <a:rPr lang="en-US" sz="1050" spc="405" dirty="0">
                <a:latin typeface="+mj-lt"/>
                <a:cs typeface="Arial MT"/>
              </a:rPr>
              <a:t> </a:t>
            </a:r>
            <a:r>
              <a:rPr lang="en-US" sz="1050" spc="60" dirty="0">
                <a:latin typeface="+mj-lt"/>
                <a:cs typeface="Arial MT"/>
              </a:rPr>
              <a:t>participation</a:t>
            </a:r>
            <a:r>
              <a:rPr lang="en-US" sz="1050" spc="409" dirty="0">
                <a:latin typeface="+mj-lt"/>
                <a:cs typeface="Arial MT"/>
              </a:rPr>
              <a:t> </a:t>
            </a:r>
            <a:r>
              <a:rPr lang="en-US" sz="1050" spc="65" dirty="0">
                <a:latin typeface="+mj-lt"/>
                <a:cs typeface="Arial MT"/>
              </a:rPr>
              <a:t>of </a:t>
            </a:r>
            <a:r>
              <a:rPr lang="en-US" sz="1050" dirty="0">
                <a:latin typeface="+mj-lt"/>
                <a:cs typeface="Arial MT"/>
              </a:rPr>
              <a:t>businesses</a:t>
            </a:r>
            <a:r>
              <a:rPr lang="en-US" sz="1050" spc="105" dirty="0">
                <a:latin typeface="+mj-lt"/>
                <a:cs typeface="Arial MT"/>
              </a:rPr>
              <a:t> </a:t>
            </a:r>
            <a:r>
              <a:rPr lang="en-US" sz="1050" dirty="0">
                <a:latin typeface="+mj-lt"/>
                <a:cs typeface="Arial MT"/>
              </a:rPr>
              <a:t>across</a:t>
            </a:r>
            <a:r>
              <a:rPr lang="en-US" sz="1050" spc="110" dirty="0">
                <a:latin typeface="+mj-lt"/>
                <a:cs typeface="Arial MT"/>
              </a:rPr>
              <a:t> </a:t>
            </a:r>
            <a:r>
              <a:rPr lang="en-US" sz="1050" dirty="0">
                <a:latin typeface="+mj-lt"/>
                <a:cs typeface="Arial MT"/>
              </a:rPr>
              <a:t>East</a:t>
            </a:r>
            <a:r>
              <a:rPr lang="en-US" sz="1050" spc="110" dirty="0">
                <a:latin typeface="+mj-lt"/>
                <a:cs typeface="Arial MT"/>
              </a:rPr>
              <a:t> </a:t>
            </a:r>
            <a:r>
              <a:rPr lang="en-US" sz="1050" spc="-10" dirty="0">
                <a:latin typeface="+mj-lt"/>
                <a:cs typeface="Arial MT"/>
              </a:rPr>
              <a:t>Africa.</a:t>
            </a:r>
            <a:br>
              <a:rPr lang="en-US" sz="1050" spc="-10" dirty="0">
                <a:latin typeface="+mj-lt"/>
                <a:cs typeface="Arial MT"/>
              </a:rPr>
            </a:br>
            <a:r>
              <a:rPr lang="en-US" sz="1050" spc="-10" dirty="0">
                <a:latin typeface="+mj-lt"/>
                <a:cs typeface="Arial MT"/>
              </a:rPr>
              <a:t>Some of the notable impacts the event achieved are:- over 30 MOUs signed, Business visibility, Policy Recommendations, Investment Prospects, Over 500 women and youths trained and mentored, TVETs – Connecting theory to practice, Job opportunities and skill development among other achievements.</a:t>
            </a:r>
          </a:p>
          <a:p>
            <a:pPr marL="12700" marR="68580" algn="l">
              <a:lnSpc>
                <a:spcPct val="113700"/>
              </a:lnSpc>
              <a:spcBef>
                <a:spcPts val="1055"/>
              </a:spcBef>
            </a:pPr>
            <a:r>
              <a:rPr lang="en-US" sz="1050" spc="-10" dirty="0">
                <a:latin typeface="+mj-lt"/>
                <a:cs typeface="Arial MT"/>
              </a:rPr>
              <a:t>Building on this success this year's summit will be bigger. We expect to have over 15000 delegates, 250 exhibitors, High level national and international delegation, National and County Government, Chamber President and Chamber Leadership, Host Governor and NOREB Governors, Government Agencies, Captains of Industries among other dignitaries. </a:t>
            </a:r>
            <a:br>
              <a:rPr lang="en-US" sz="1050" spc="-10" dirty="0">
                <a:latin typeface="+mj-lt"/>
                <a:cs typeface="Arial MT"/>
              </a:rPr>
            </a:br>
            <a:endParaRPr sz="1050" dirty="0">
              <a:latin typeface="+mj-l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 y="10489631"/>
            <a:ext cx="7563484" cy="207010"/>
            <a:chOff x="-3" y="10489631"/>
            <a:chExt cx="7563484" cy="207010"/>
          </a:xfrm>
        </p:grpSpPr>
        <p:sp>
          <p:nvSpPr>
            <p:cNvPr id="3" name="object 3"/>
            <p:cNvSpPr/>
            <p:nvPr/>
          </p:nvSpPr>
          <p:spPr>
            <a:xfrm>
              <a:off x="-3" y="10489631"/>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solidFill>
          </p:spPr>
          <p:txBody>
            <a:bodyPr wrap="square" lIns="0" tIns="0" rIns="0" bIns="0" rtlCol="0"/>
            <a:lstStyle/>
            <a:p>
              <a:endParaRPr>
                <a:latin typeface="+mj-lt"/>
              </a:endParaRPr>
            </a:p>
          </p:txBody>
        </p:sp>
        <p:sp>
          <p:nvSpPr>
            <p:cNvPr id="4" name="object 4"/>
            <p:cNvSpPr/>
            <p:nvPr/>
          </p:nvSpPr>
          <p:spPr>
            <a:xfrm>
              <a:off x="853377" y="10489631"/>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solidFill>
          </p:spPr>
          <p:txBody>
            <a:bodyPr wrap="square" lIns="0" tIns="0" rIns="0" bIns="0" rtlCol="0"/>
            <a:lstStyle/>
            <a:p>
              <a:endParaRPr>
                <a:latin typeface="+mj-lt"/>
              </a:endParaRPr>
            </a:p>
          </p:txBody>
        </p:sp>
        <p:sp>
          <p:nvSpPr>
            <p:cNvPr id="5" name="object 5"/>
            <p:cNvSpPr/>
            <p:nvPr/>
          </p:nvSpPr>
          <p:spPr>
            <a:xfrm>
              <a:off x="2155998" y="10489631"/>
              <a:ext cx="5407025" cy="207010"/>
            </a:xfrm>
            <a:custGeom>
              <a:avLst/>
              <a:gdLst/>
              <a:ahLst/>
              <a:cxnLst/>
              <a:rect l="l" t="t" r="r" b="b"/>
              <a:pathLst>
                <a:path w="5407025" h="207009">
                  <a:moveTo>
                    <a:pt x="5406900" y="206452"/>
                  </a:moveTo>
                  <a:lnTo>
                    <a:pt x="0" y="206452"/>
                  </a:lnTo>
                  <a:lnTo>
                    <a:pt x="0" y="0"/>
                  </a:lnTo>
                  <a:lnTo>
                    <a:pt x="5406900" y="0"/>
                  </a:lnTo>
                  <a:lnTo>
                    <a:pt x="5406900" y="206452"/>
                  </a:lnTo>
                  <a:close/>
                </a:path>
              </a:pathLst>
            </a:custGeom>
            <a:solidFill>
              <a:srgbClr val="048141"/>
            </a:solidFill>
          </p:spPr>
          <p:txBody>
            <a:bodyPr wrap="square" lIns="0" tIns="0" rIns="0" bIns="0" rtlCol="0"/>
            <a:lstStyle/>
            <a:p>
              <a:endParaRPr>
                <a:latin typeface="+mj-lt"/>
              </a:endParaRPr>
            </a:p>
          </p:txBody>
        </p:sp>
      </p:grpSp>
      <p:grpSp>
        <p:nvGrpSpPr>
          <p:cNvPr id="6" name="object 6"/>
          <p:cNvGrpSpPr/>
          <p:nvPr/>
        </p:nvGrpSpPr>
        <p:grpSpPr>
          <a:xfrm>
            <a:off x="-3" y="-3"/>
            <a:ext cx="7562850" cy="207010"/>
            <a:chOff x="-3" y="-3"/>
            <a:chExt cx="7562850" cy="207010"/>
          </a:xfrm>
        </p:grpSpPr>
        <p:sp>
          <p:nvSpPr>
            <p:cNvPr id="7" name="object 7"/>
            <p:cNvSpPr/>
            <p:nvPr/>
          </p:nvSpPr>
          <p:spPr>
            <a:xfrm>
              <a:off x="-3" y="-3"/>
              <a:ext cx="5452745" cy="207010"/>
            </a:xfrm>
            <a:custGeom>
              <a:avLst/>
              <a:gdLst/>
              <a:ahLst/>
              <a:cxnLst/>
              <a:rect l="l" t="t" r="r" b="b"/>
              <a:pathLst>
                <a:path w="5452745" h="207010">
                  <a:moveTo>
                    <a:pt x="0" y="206452"/>
                  </a:moveTo>
                  <a:lnTo>
                    <a:pt x="5452642" y="206452"/>
                  </a:lnTo>
                  <a:lnTo>
                    <a:pt x="5452642" y="0"/>
                  </a:lnTo>
                  <a:lnTo>
                    <a:pt x="0" y="0"/>
                  </a:lnTo>
                  <a:lnTo>
                    <a:pt x="0" y="206452"/>
                  </a:lnTo>
                  <a:close/>
                </a:path>
              </a:pathLst>
            </a:custGeom>
            <a:solidFill>
              <a:srgbClr val="D92433"/>
            </a:solidFill>
          </p:spPr>
          <p:txBody>
            <a:bodyPr wrap="square" lIns="0" tIns="0" rIns="0" bIns="0" rtlCol="0"/>
            <a:lstStyle/>
            <a:p>
              <a:endParaRPr>
                <a:latin typeface="+mj-lt"/>
              </a:endParaRPr>
            </a:p>
          </p:txBody>
        </p:sp>
        <p:sp>
          <p:nvSpPr>
            <p:cNvPr id="8" name="object 8"/>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latin typeface="+mj-lt"/>
              </a:endParaRPr>
            </a:p>
          </p:txBody>
        </p:sp>
        <p:sp>
          <p:nvSpPr>
            <p:cNvPr id="9" name="object 9"/>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solidFill>
          </p:spPr>
          <p:txBody>
            <a:bodyPr wrap="square" lIns="0" tIns="0" rIns="0" bIns="0" rtlCol="0"/>
            <a:lstStyle/>
            <a:p>
              <a:endParaRPr>
                <a:latin typeface="+mj-lt"/>
              </a:endParaRPr>
            </a:p>
          </p:txBody>
        </p:sp>
      </p:grpSp>
      <p:pic>
        <p:nvPicPr>
          <p:cNvPr id="10" name="object 10"/>
          <p:cNvPicPr/>
          <p:nvPr/>
        </p:nvPicPr>
        <p:blipFill>
          <a:blip r:embed="rId2" cstate="print"/>
          <a:stretch>
            <a:fillRect/>
          </a:stretch>
        </p:blipFill>
        <p:spPr>
          <a:xfrm>
            <a:off x="561634" y="8621706"/>
            <a:ext cx="790872" cy="914744"/>
          </a:xfrm>
          <a:prstGeom prst="rect">
            <a:avLst/>
          </a:prstGeom>
        </p:spPr>
      </p:pic>
      <p:grpSp>
        <p:nvGrpSpPr>
          <p:cNvPr id="11" name="object 11"/>
          <p:cNvGrpSpPr/>
          <p:nvPr/>
        </p:nvGrpSpPr>
        <p:grpSpPr>
          <a:xfrm>
            <a:off x="362629" y="7032594"/>
            <a:ext cx="6837680" cy="1113155"/>
            <a:chOff x="362629" y="7032594"/>
            <a:chExt cx="6837680" cy="1113155"/>
          </a:xfrm>
        </p:grpSpPr>
        <p:pic>
          <p:nvPicPr>
            <p:cNvPr id="12" name="object 12"/>
            <p:cNvPicPr/>
            <p:nvPr/>
          </p:nvPicPr>
          <p:blipFill>
            <a:blip r:embed="rId3" cstate="print"/>
            <a:stretch>
              <a:fillRect/>
            </a:stretch>
          </p:blipFill>
          <p:spPr>
            <a:xfrm>
              <a:off x="512228" y="7127004"/>
              <a:ext cx="895687" cy="895686"/>
            </a:xfrm>
            <a:prstGeom prst="rect">
              <a:avLst/>
            </a:prstGeom>
          </p:spPr>
        </p:pic>
        <p:sp>
          <p:nvSpPr>
            <p:cNvPr id="13" name="object 13"/>
            <p:cNvSpPr/>
            <p:nvPr/>
          </p:nvSpPr>
          <p:spPr>
            <a:xfrm>
              <a:off x="362629" y="7032594"/>
              <a:ext cx="6837680" cy="1113155"/>
            </a:xfrm>
            <a:custGeom>
              <a:avLst/>
              <a:gdLst/>
              <a:ahLst/>
              <a:cxnLst/>
              <a:rect l="l" t="t" r="r" b="b"/>
              <a:pathLst>
                <a:path w="6837680" h="1113154">
                  <a:moveTo>
                    <a:pt x="81945" y="1113066"/>
                  </a:moveTo>
                  <a:lnTo>
                    <a:pt x="50060" y="1106622"/>
                  </a:lnTo>
                  <a:lnTo>
                    <a:pt x="24012" y="1089054"/>
                  </a:lnTo>
                  <a:lnTo>
                    <a:pt x="6443" y="1063005"/>
                  </a:lnTo>
                  <a:lnTo>
                    <a:pt x="0" y="1031120"/>
                  </a:lnTo>
                  <a:lnTo>
                    <a:pt x="0" y="81945"/>
                  </a:lnTo>
                  <a:lnTo>
                    <a:pt x="6443" y="50060"/>
                  </a:lnTo>
                  <a:lnTo>
                    <a:pt x="24012" y="24012"/>
                  </a:lnTo>
                  <a:lnTo>
                    <a:pt x="50060" y="6443"/>
                  </a:lnTo>
                  <a:lnTo>
                    <a:pt x="81945" y="0"/>
                  </a:lnTo>
                  <a:lnTo>
                    <a:pt x="81945" y="9782"/>
                  </a:lnTo>
                  <a:lnTo>
                    <a:pt x="6792478" y="9782"/>
                  </a:lnTo>
                  <a:lnTo>
                    <a:pt x="6806983" y="19565"/>
                  </a:lnTo>
                  <a:lnTo>
                    <a:pt x="81945" y="19565"/>
                  </a:lnTo>
                  <a:lnTo>
                    <a:pt x="57673" y="24471"/>
                  </a:lnTo>
                  <a:lnTo>
                    <a:pt x="37844" y="37844"/>
                  </a:lnTo>
                  <a:lnTo>
                    <a:pt x="24470" y="57673"/>
                  </a:lnTo>
                  <a:lnTo>
                    <a:pt x="19565" y="81945"/>
                  </a:lnTo>
                  <a:lnTo>
                    <a:pt x="19565" y="1031120"/>
                  </a:lnTo>
                  <a:lnTo>
                    <a:pt x="24470" y="1055392"/>
                  </a:lnTo>
                  <a:lnTo>
                    <a:pt x="37844" y="1075222"/>
                  </a:lnTo>
                  <a:lnTo>
                    <a:pt x="57673" y="1088595"/>
                  </a:lnTo>
                  <a:lnTo>
                    <a:pt x="81945" y="1093501"/>
                  </a:lnTo>
                  <a:lnTo>
                    <a:pt x="6806982" y="1093501"/>
                  </a:lnTo>
                  <a:lnTo>
                    <a:pt x="6792478" y="1103283"/>
                  </a:lnTo>
                  <a:lnTo>
                    <a:pt x="81945" y="1103283"/>
                  </a:lnTo>
                  <a:lnTo>
                    <a:pt x="81945" y="1113066"/>
                  </a:lnTo>
                  <a:close/>
                </a:path>
                <a:path w="6837680" h="1113154">
                  <a:moveTo>
                    <a:pt x="6755642" y="9782"/>
                  </a:moveTo>
                  <a:lnTo>
                    <a:pt x="81945" y="9782"/>
                  </a:lnTo>
                  <a:lnTo>
                    <a:pt x="81945" y="0"/>
                  </a:lnTo>
                  <a:lnTo>
                    <a:pt x="6755642" y="0"/>
                  </a:lnTo>
                  <a:lnTo>
                    <a:pt x="6755642" y="9782"/>
                  </a:lnTo>
                  <a:close/>
                </a:path>
                <a:path w="6837680" h="1113154">
                  <a:moveTo>
                    <a:pt x="6792478" y="9782"/>
                  </a:moveTo>
                  <a:lnTo>
                    <a:pt x="6755642" y="9782"/>
                  </a:lnTo>
                  <a:lnTo>
                    <a:pt x="6755642" y="0"/>
                  </a:lnTo>
                  <a:lnTo>
                    <a:pt x="6787527" y="6443"/>
                  </a:lnTo>
                  <a:lnTo>
                    <a:pt x="6792478" y="9782"/>
                  </a:lnTo>
                  <a:close/>
                </a:path>
                <a:path w="6837680" h="1113154">
                  <a:moveTo>
                    <a:pt x="6806982" y="1093501"/>
                  </a:moveTo>
                  <a:lnTo>
                    <a:pt x="6755642" y="1093501"/>
                  </a:lnTo>
                  <a:lnTo>
                    <a:pt x="6779914" y="1088595"/>
                  </a:lnTo>
                  <a:lnTo>
                    <a:pt x="6799743" y="1075222"/>
                  </a:lnTo>
                  <a:lnTo>
                    <a:pt x="6813117" y="1055392"/>
                  </a:lnTo>
                  <a:lnTo>
                    <a:pt x="6818022" y="1031120"/>
                  </a:lnTo>
                  <a:lnTo>
                    <a:pt x="6818022" y="81945"/>
                  </a:lnTo>
                  <a:lnTo>
                    <a:pt x="6813117" y="57673"/>
                  </a:lnTo>
                  <a:lnTo>
                    <a:pt x="6799743" y="37844"/>
                  </a:lnTo>
                  <a:lnTo>
                    <a:pt x="6779914" y="24471"/>
                  </a:lnTo>
                  <a:lnTo>
                    <a:pt x="6755642" y="19565"/>
                  </a:lnTo>
                  <a:lnTo>
                    <a:pt x="6806983" y="19565"/>
                  </a:lnTo>
                  <a:lnTo>
                    <a:pt x="6813576" y="24012"/>
                  </a:lnTo>
                  <a:lnTo>
                    <a:pt x="6831144" y="50060"/>
                  </a:lnTo>
                  <a:lnTo>
                    <a:pt x="6837588" y="81945"/>
                  </a:lnTo>
                  <a:lnTo>
                    <a:pt x="6837588" y="1031120"/>
                  </a:lnTo>
                  <a:lnTo>
                    <a:pt x="6831144" y="1063005"/>
                  </a:lnTo>
                  <a:lnTo>
                    <a:pt x="6813576" y="1089054"/>
                  </a:lnTo>
                  <a:lnTo>
                    <a:pt x="6806982" y="1093501"/>
                  </a:lnTo>
                  <a:close/>
                </a:path>
                <a:path w="6837680" h="1113154">
                  <a:moveTo>
                    <a:pt x="6755642" y="1113066"/>
                  </a:moveTo>
                  <a:lnTo>
                    <a:pt x="81945" y="1113066"/>
                  </a:lnTo>
                  <a:lnTo>
                    <a:pt x="81945" y="1103283"/>
                  </a:lnTo>
                  <a:lnTo>
                    <a:pt x="6755642" y="1103283"/>
                  </a:lnTo>
                  <a:lnTo>
                    <a:pt x="6755642" y="1113066"/>
                  </a:lnTo>
                  <a:close/>
                </a:path>
                <a:path w="6837680" h="1113154">
                  <a:moveTo>
                    <a:pt x="6755642" y="1113066"/>
                  </a:moveTo>
                  <a:lnTo>
                    <a:pt x="6755642" y="1103283"/>
                  </a:lnTo>
                  <a:lnTo>
                    <a:pt x="6792478" y="1103283"/>
                  </a:lnTo>
                  <a:lnTo>
                    <a:pt x="6787527" y="1106622"/>
                  </a:lnTo>
                  <a:lnTo>
                    <a:pt x="6755642" y="1113066"/>
                  </a:lnTo>
                  <a:close/>
                </a:path>
              </a:pathLst>
            </a:custGeom>
            <a:solidFill>
              <a:srgbClr val="01603C"/>
            </a:solidFill>
          </p:spPr>
          <p:txBody>
            <a:bodyPr wrap="square" lIns="0" tIns="0" rIns="0" bIns="0" rtlCol="0"/>
            <a:lstStyle/>
            <a:p>
              <a:endParaRPr>
                <a:latin typeface="+mj-lt"/>
              </a:endParaRPr>
            </a:p>
          </p:txBody>
        </p:sp>
      </p:grpSp>
      <p:grpSp>
        <p:nvGrpSpPr>
          <p:cNvPr id="14" name="object 14"/>
          <p:cNvGrpSpPr/>
          <p:nvPr/>
        </p:nvGrpSpPr>
        <p:grpSpPr>
          <a:xfrm>
            <a:off x="362438" y="2686290"/>
            <a:ext cx="6838315" cy="1157605"/>
            <a:chOff x="362438" y="2686290"/>
            <a:chExt cx="6838315" cy="1157605"/>
          </a:xfrm>
        </p:grpSpPr>
        <p:sp>
          <p:nvSpPr>
            <p:cNvPr id="15" name="object 15"/>
            <p:cNvSpPr/>
            <p:nvPr/>
          </p:nvSpPr>
          <p:spPr>
            <a:xfrm>
              <a:off x="362438" y="2686290"/>
              <a:ext cx="6838315" cy="1157605"/>
            </a:xfrm>
            <a:custGeom>
              <a:avLst/>
              <a:gdLst/>
              <a:ahLst/>
              <a:cxnLst/>
              <a:rect l="l" t="t" r="r" b="b"/>
              <a:pathLst>
                <a:path w="6838315" h="1157604">
                  <a:moveTo>
                    <a:pt x="83597" y="1157000"/>
                  </a:moveTo>
                  <a:lnTo>
                    <a:pt x="51025" y="1150448"/>
                  </a:lnTo>
                  <a:lnTo>
                    <a:pt x="24456" y="1132520"/>
                  </a:lnTo>
                  <a:lnTo>
                    <a:pt x="6558" y="1105945"/>
                  </a:lnTo>
                  <a:lnTo>
                    <a:pt x="0" y="1073427"/>
                  </a:lnTo>
                  <a:lnTo>
                    <a:pt x="0" y="83597"/>
                  </a:lnTo>
                  <a:lnTo>
                    <a:pt x="6558" y="51079"/>
                  </a:lnTo>
                  <a:lnTo>
                    <a:pt x="24456" y="24504"/>
                  </a:lnTo>
                  <a:lnTo>
                    <a:pt x="51025" y="6576"/>
                  </a:lnTo>
                  <a:lnTo>
                    <a:pt x="83597" y="0"/>
                  </a:lnTo>
                  <a:lnTo>
                    <a:pt x="83597" y="9909"/>
                  </a:lnTo>
                  <a:lnTo>
                    <a:pt x="6791832" y="9909"/>
                  </a:lnTo>
                  <a:lnTo>
                    <a:pt x="6806709" y="19946"/>
                  </a:lnTo>
                  <a:lnTo>
                    <a:pt x="83597" y="19946"/>
                  </a:lnTo>
                  <a:lnTo>
                    <a:pt x="58805" y="24943"/>
                  </a:lnTo>
                  <a:lnTo>
                    <a:pt x="38574" y="38574"/>
                  </a:lnTo>
                  <a:lnTo>
                    <a:pt x="24943" y="58805"/>
                  </a:lnTo>
                  <a:lnTo>
                    <a:pt x="19946" y="83597"/>
                  </a:lnTo>
                  <a:lnTo>
                    <a:pt x="19946" y="1073427"/>
                  </a:lnTo>
                  <a:lnTo>
                    <a:pt x="24943" y="1098219"/>
                  </a:lnTo>
                  <a:lnTo>
                    <a:pt x="38574" y="1118450"/>
                  </a:lnTo>
                  <a:lnTo>
                    <a:pt x="58805" y="1132081"/>
                  </a:lnTo>
                  <a:lnTo>
                    <a:pt x="83597" y="1137078"/>
                  </a:lnTo>
                  <a:lnTo>
                    <a:pt x="6806710" y="1137078"/>
                  </a:lnTo>
                  <a:lnTo>
                    <a:pt x="6791831" y="1147115"/>
                  </a:lnTo>
                  <a:lnTo>
                    <a:pt x="83597" y="1147115"/>
                  </a:lnTo>
                  <a:lnTo>
                    <a:pt x="83597" y="1157000"/>
                  </a:lnTo>
                  <a:close/>
                </a:path>
                <a:path w="6838315" h="1157604">
                  <a:moveTo>
                    <a:pt x="6754373" y="9909"/>
                  </a:moveTo>
                  <a:lnTo>
                    <a:pt x="83597" y="9909"/>
                  </a:lnTo>
                  <a:lnTo>
                    <a:pt x="83597" y="0"/>
                  </a:lnTo>
                  <a:lnTo>
                    <a:pt x="6754373" y="0"/>
                  </a:lnTo>
                  <a:lnTo>
                    <a:pt x="6754373" y="9909"/>
                  </a:lnTo>
                  <a:close/>
                </a:path>
                <a:path w="6838315" h="1157604">
                  <a:moveTo>
                    <a:pt x="6791832" y="9909"/>
                  </a:moveTo>
                  <a:lnTo>
                    <a:pt x="6754373" y="9909"/>
                  </a:lnTo>
                  <a:lnTo>
                    <a:pt x="6754373" y="0"/>
                  </a:lnTo>
                  <a:lnTo>
                    <a:pt x="6786891" y="6576"/>
                  </a:lnTo>
                  <a:lnTo>
                    <a:pt x="6791832" y="9909"/>
                  </a:lnTo>
                  <a:close/>
                </a:path>
                <a:path w="6838315" h="1157604">
                  <a:moveTo>
                    <a:pt x="6806710" y="1137078"/>
                  </a:moveTo>
                  <a:lnTo>
                    <a:pt x="6754373" y="1137078"/>
                  </a:lnTo>
                  <a:lnTo>
                    <a:pt x="6779165" y="1132081"/>
                  </a:lnTo>
                  <a:lnTo>
                    <a:pt x="6799396" y="1118450"/>
                  </a:lnTo>
                  <a:lnTo>
                    <a:pt x="6813028" y="1098219"/>
                  </a:lnTo>
                  <a:lnTo>
                    <a:pt x="6818024" y="1073427"/>
                  </a:lnTo>
                  <a:lnTo>
                    <a:pt x="6818024" y="83597"/>
                  </a:lnTo>
                  <a:lnTo>
                    <a:pt x="6813028" y="58805"/>
                  </a:lnTo>
                  <a:lnTo>
                    <a:pt x="6799396" y="38574"/>
                  </a:lnTo>
                  <a:lnTo>
                    <a:pt x="6779165" y="24943"/>
                  </a:lnTo>
                  <a:lnTo>
                    <a:pt x="6754373" y="19946"/>
                  </a:lnTo>
                  <a:lnTo>
                    <a:pt x="6806709" y="19946"/>
                  </a:lnTo>
                  <a:lnTo>
                    <a:pt x="6813466" y="24504"/>
                  </a:lnTo>
                  <a:lnTo>
                    <a:pt x="6831393" y="51079"/>
                  </a:lnTo>
                  <a:lnTo>
                    <a:pt x="6838048" y="83597"/>
                  </a:lnTo>
                  <a:lnTo>
                    <a:pt x="6838048" y="1073427"/>
                  </a:lnTo>
                  <a:lnTo>
                    <a:pt x="6831393" y="1105945"/>
                  </a:lnTo>
                  <a:lnTo>
                    <a:pt x="6813466" y="1132520"/>
                  </a:lnTo>
                  <a:lnTo>
                    <a:pt x="6806710" y="1137078"/>
                  </a:lnTo>
                  <a:close/>
                </a:path>
                <a:path w="6838315" h="1157604">
                  <a:moveTo>
                    <a:pt x="6754373" y="1157000"/>
                  </a:moveTo>
                  <a:lnTo>
                    <a:pt x="83602" y="1157000"/>
                  </a:lnTo>
                  <a:lnTo>
                    <a:pt x="83597" y="1147115"/>
                  </a:lnTo>
                  <a:lnTo>
                    <a:pt x="6754373" y="1147115"/>
                  </a:lnTo>
                  <a:lnTo>
                    <a:pt x="6754373" y="1157000"/>
                  </a:lnTo>
                  <a:close/>
                </a:path>
                <a:path w="6838315" h="1157604">
                  <a:moveTo>
                    <a:pt x="6754495" y="1157000"/>
                  </a:moveTo>
                  <a:lnTo>
                    <a:pt x="6754373" y="1147115"/>
                  </a:lnTo>
                  <a:lnTo>
                    <a:pt x="6791831" y="1147115"/>
                  </a:lnTo>
                  <a:lnTo>
                    <a:pt x="6786891" y="1150448"/>
                  </a:lnTo>
                  <a:lnTo>
                    <a:pt x="6754495" y="1157000"/>
                  </a:lnTo>
                  <a:close/>
                </a:path>
              </a:pathLst>
            </a:custGeom>
            <a:solidFill>
              <a:srgbClr val="01603C"/>
            </a:solidFill>
          </p:spPr>
          <p:txBody>
            <a:bodyPr wrap="square" lIns="0" tIns="0" rIns="0" bIns="0" rtlCol="0"/>
            <a:lstStyle/>
            <a:p>
              <a:endParaRPr>
                <a:latin typeface="+mj-lt"/>
              </a:endParaRPr>
            </a:p>
          </p:txBody>
        </p:sp>
        <p:pic>
          <p:nvPicPr>
            <p:cNvPr id="16" name="object 16"/>
            <p:cNvPicPr/>
            <p:nvPr/>
          </p:nvPicPr>
          <p:blipFill>
            <a:blip r:embed="rId4" cstate="print"/>
            <a:stretch>
              <a:fillRect/>
            </a:stretch>
          </p:blipFill>
          <p:spPr>
            <a:xfrm>
              <a:off x="483861" y="2790962"/>
              <a:ext cx="943330" cy="943330"/>
            </a:xfrm>
            <a:prstGeom prst="rect">
              <a:avLst/>
            </a:prstGeom>
          </p:spPr>
        </p:pic>
      </p:grpSp>
      <p:grpSp>
        <p:nvGrpSpPr>
          <p:cNvPr id="17" name="object 17"/>
          <p:cNvGrpSpPr/>
          <p:nvPr/>
        </p:nvGrpSpPr>
        <p:grpSpPr>
          <a:xfrm>
            <a:off x="362629" y="5568422"/>
            <a:ext cx="6837680" cy="1134110"/>
            <a:chOff x="362629" y="5568422"/>
            <a:chExt cx="6837680" cy="1134110"/>
          </a:xfrm>
        </p:grpSpPr>
        <p:pic>
          <p:nvPicPr>
            <p:cNvPr id="18" name="object 18"/>
            <p:cNvPicPr/>
            <p:nvPr/>
          </p:nvPicPr>
          <p:blipFill>
            <a:blip r:embed="rId5" cstate="print"/>
            <a:stretch>
              <a:fillRect/>
            </a:stretch>
          </p:blipFill>
          <p:spPr>
            <a:xfrm>
              <a:off x="494514" y="5568422"/>
              <a:ext cx="953594" cy="1010025"/>
            </a:xfrm>
            <a:prstGeom prst="rect">
              <a:avLst/>
            </a:prstGeom>
          </p:spPr>
        </p:pic>
        <p:sp>
          <p:nvSpPr>
            <p:cNvPr id="19" name="object 19"/>
            <p:cNvSpPr/>
            <p:nvPr/>
          </p:nvSpPr>
          <p:spPr>
            <a:xfrm>
              <a:off x="362629" y="5588870"/>
              <a:ext cx="6837680" cy="1113155"/>
            </a:xfrm>
            <a:custGeom>
              <a:avLst/>
              <a:gdLst/>
              <a:ahLst/>
              <a:cxnLst/>
              <a:rect l="l" t="t" r="r" b="b"/>
              <a:pathLst>
                <a:path w="6837680" h="1113154">
                  <a:moveTo>
                    <a:pt x="81945" y="1113066"/>
                  </a:moveTo>
                  <a:lnTo>
                    <a:pt x="50060" y="1106622"/>
                  </a:lnTo>
                  <a:lnTo>
                    <a:pt x="24012" y="1089054"/>
                  </a:lnTo>
                  <a:lnTo>
                    <a:pt x="6443" y="1063005"/>
                  </a:lnTo>
                  <a:lnTo>
                    <a:pt x="0" y="1031120"/>
                  </a:lnTo>
                  <a:lnTo>
                    <a:pt x="0" y="81945"/>
                  </a:lnTo>
                  <a:lnTo>
                    <a:pt x="6443" y="50061"/>
                  </a:lnTo>
                  <a:lnTo>
                    <a:pt x="24012" y="24012"/>
                  </a:lnTo>
                  <a:lnTo>
                    <a:pt x="50060" y="6443"/>
                  </a:lnTo>
                  <a:lnTo>
                    <a:pt x="81945" y="0"/>
                  </a:lnTo>
                  <a:lnTo>
                    <a:pt x="81945" y="9782"/>
                  </a:lnTo>
                  <a:lnTo>
                    <a:pt x="6792478" y="9782"/>
                  </a:lnTo>
                  <a:lnTo>
                    <a:pt x="6806983" y="19565"/>
                  </a:lnTo>
                  <a:lnTo>
                    <a:pt x="81945" y="19565"/>
                  </a:lnTo>
                  <a:lnTo>
                    <a:pt x="57673" y="24470"/>
                  </a:lnTo>
                  <a:lnTo>
                    <a:pt x="37844" y="37844"/>
                  </a:lnTo>
                  <a:lnTo>
                    <a:pt x="24470" y="57673"/>
                  </a:lnTo>
                  <a:lnTo>
                    <a:pt x="19565" y="81945"/>
                  </a:lnTo>
                  <a:lnTo>
                    <a:pt x="19565" y="1031120"/>
                  </a:lnTo>
                  <a:lnTo>
                    <a:pt x="24470" y="1055392"/>
                  </a:lnTo>
                  <a:lnTo>
                    <a:pt x="37844" y="1075222"/>
                  </a:lnTo>
                  <a:lnTo>
                    <a:pt x="57673" y="1088596"/>
                  </a:lnTo>
                  <a:lnTo>
                    <a:pt x="81945" y="1093501"/>
                  </a:lnTo>
                  <a:lnTo>
                    <a:pt x="6806982" y="1093501"/>
                  </a:lnTo>
                  <a:lnTo>
                    <a:pt x="6792478" y="1103283"/>
                  </a:lnTo>
                  <a:lnTo>
                    <a:pt x="81945" y="1103283"/>
                  </a:lnTo>
                  <a:lnTo>
                    <a:pt x="81945" y="1113066"/>
                  </a:lnTo>
                  <a:close/>
                </a:path>
                <a:path w="6837680" h="1113154">
                  <a:moveTo>
                    <a:pt x="6755642" y="9782"/>
                  </a:moveTo>
                  <a:lnTo>
                    <a:pt x="81945" y="9782"/>
                  </a:lnTo>
                  <a:lnTo>
                    <a:pt x="81945" y="0"/>
                  </a:lnTo>
                  <a:lnTo>
                    <a:pt x="6755642" y="0"/>
                  </a:lnTo>
                  <a:lnTo>
                    <a:pt x="6755642" y="9782"/>
                  </a:lnTo>
                  <a:close/>
                </a:path>
                <a:path w="6837680" h="1113154">
                  <a:moveTo>
                    <a:pt x="6792478" y="9782"/>
                  </a:moveTo>
                  <a:lnTo>
                    <a:pt x="6755642" y="9782"/>
                  </a:lnTo>
                  <a:lnTo>
                    <a:pt x="6755642" y="0"/>
                  </a:lnTo>
                  <a:lnTo>
                    <a:pt x="6787527" y="6443"/>
                  </a:lnTo>
                  <a:lnTo>
                    <a:pt x="6792478" y="9782"/>
                  </a:lnTo>
                  <a:close/>
                </a:path>
                <a:path w="6837680" h="1113154">
                  <a:moveTo>
                    <a:pt x="6806982" y="1093501"/>
                  </a:moveTo>
                  <a:lnTo>
                    <a:pt x="6755642" y="1093501"/>
                  </a:lnTo>
                  <a:lnTo>
                    <a:pt x="6779914" y="1088596"/>
                  </a:lnTo>
                  <a:lnTo>
                    <a:pt x="6799743" y="1075222"/>
                  </a:lnTo>
                  <a:lnTo>
                    <a:pt x="6813117" y="1055392"/>
                  </a:lnTo>
                  <a:lnTo>
                    <a:pt x="6818022" y="1031120"/>
                  </a:lnTo>
                  <a:lnTo>
                    <a:pt x="6818022" y="81945"/>
                  </a:lnTo>
                  <a:lnTo>
                    <a:pt x="6813117" y="57673"/>
                  </a:lnTo>
                  <a:lnTo>
                    <a:pt x="6799743" y="37844"/>
                  </a:lnTo>
                  <a:lnTo>
                    <a:pt x="6779914" y="24470"/>
                  </a:lnTo>
                  <a:lnTo>
                    <a:pt x="6755642" y="19565"/>
                  </a:lnTo>
                  <a:lnTo>
                    <a:pt x="6806983" y="19565"/>
                  </a:lnTo>
                  <a:lnTo>
                    <a:pt x="6813576" y="24012"/>
                  </a:lnTo>
                  <a:lnTo>
                    <a:pt x="6831144" y="50061"/>
                  </a:lnTo>
                  <a:lnTo>
                    <a:pt x="6837588" y="81945"/>
                  </a:lnTo>
                  <a:lnTo>
                    <a:pt x="6837588" y="1031120"/>
                  </a:lnTo>
                  <a:lnTo>
                    <a:pt x="6831144" y="1063005"/>
                  </a:lnTo>
                  <a:lnTo>
                    <a:pt x="6813576" y="1089054"/>
                  </a:lnTo>
                  <a:lnTo>
                    <a:pt x="6806982" y="1093501"/>
                  </a:lnTo>
                  <a:close/>
                </a:path>
                <a:path w="6837680" h="1113154">
                  <a:moveTo>
                    <a:pt x="6755642" y="1113066"/>
                  </a:moveTo>
                  <a:lnTo>
                    <a:pt x="81945" y="1113066"/>
                  </a:lnTo>
                  <a:lnTo>
                    <a:pt x="81945" y="1103283"/>
                  </a:lnTo>
                  <a:lnTo>
                    <a:pt x="6755642" y="1103283"/>
                  </a:lnTo>
                  <a:lnTo>
                    <a:pt x="6755642" y="1113066"/>
                  </a:lnTo>
                  <a:close/>
                </a:path>
                <a:path w="6837680" h="1113154">
                  <a:moveTo>
                    <a:pt x="6755642" y="1113066"/>
                  </a:moveTo>
                  <a:lnTo>
                    <a:pt x="6755642" y="1103283"/>
                  </a:lnTo>
                  <a:lnTo>
                    <a:pt x="6792478" y="1103283"/>
                  </a:lnTo>
                  <a:lnTo>
                    <a:pt x="6787527" y="1106622"/>
                  </a:lnTo>
                  <a:lnTo>
                    <a:pt x="6755642" y="1113066"/>
                  </a:lnTo>
                  <a:close/>
                </a:path>
              </a:pathLst>
            </a:custGeom>
            <a:solidFill>
              <a:srgbClr val="01603C"/>
            </a:solidFill>
          </p:spPr>
          <p:txBody>
            <a:bodyPr wrap="square" lIns="0" tIns="0" rIns="0" bIns="0" rtlCol="0"/>
            <a:lstStyle/>
            <a:p>
              <a:endParaRPr>
                <a:latin typeface="+mj-lt"/>
              </a:endParaRPr>
            </a:p>
          </p:txBody>
        </p:sp>
      </p:grpSp>
      <p:grpSp>
        <p:nvGrpSpPr>
          <p:cNvPr id="20" name="object 20"/>
          <p:cNvGrpSpPr/>
          <p:nvPr/>
        </p:nvGrpSpPr>
        <p:grpSpPr>
          <a:xfrm>
            <a:off x="362629" y="4114922"/>
            <a:ext cx="6837680" cy="1113155"/>
            <a:chOff x="362629" y="4114922"/>
            <a:chExt cx="6837680" cy="1113155"/>
          </a:xfrm>
        </p:grpSpPr>
        <p:pic>
          <p:nvPicPr>
            <p:cNvPr id="21" name="object 21"/>
            <p:cNvPicPr/>
            <p:nvPr/>
          </p:nvPicPr>
          <p:blipFill>
            <a:blip r:embed="rId6" cstate="print"/>
            <a:stretch>
              <a:fillRect/>
            </a:stretch>
          </p:blipFill>
          <p:spPr>
            <a:xfrm>
              <a:off x="561634" y="4275288"/>
              <a:ext cx="790872" cy="790864"/>
            </a:xfrm>
            <a:prstGeom prst="rect">
              <a:avLst/>
            </a:prstGeom>
          </p:spPr>
        </p:pic>
        <p:sp>
          <p:nvSpPr>
            <p:cNvPr id="22" name="object 22"/>
            <p:cNvSpPr/>
            <p:nvPr/>
          </p:nvSpPr>
          <p:spPr>
            <a:xfrm>
              <a:off x="362629" y="4114922"/>
              <a:ext cx="6837680" cy="1113155"/>
            </a:xfrm>
            <a:custGeom>
              <a:avLst/>
              <a:gdLst/>
              <a:ahLst/>
              <a:cxnLst/>
              <a:rect l="l" t="t" r="r" b="b"/>
              <a:pathLst>
                <a:path w="6837680" h="1113154">
                  <a:moveTo>
                    <a:pt x="81945" y="1113066"/>
                  </a:moveTo>
                  <a:lnTo>
                    <a:pt x="50060" y="1106622"/>
                  </a:lnTo>
                  <a:lnTo>
                    <a:pt x="24012" y="1089054"/>
                  </a:lnTo>
                  <a:lnTo>
                    <a:pt x="6443" y="1063005"/>
                  </a:lnTo>
                  <a:lnTo>
                    <a:pt x="0" y="1031120"/>
                  </a:lnTo>
                  <a:lnTo>
                    <a:pt x="0" y="81945"/>
                  </a:lnTo>
                  <a:lnTo>
                    <a:pt x="6443" y="50060"/>
                  </a:lnTo>
                  <a:lnTo>
                    <a:pt x="24012" y="24012"/>
                  </a:lnTo>
                  <a:lnTo>
                    <a:pt x="50060" y="6443"/>
                  </a:lnTo>
                  <a:lnTo>
                    <a:pt x="81945" y="0"/>
                  </a:lnTo>
                  <a:lnTo>
                    <a:pt x="81945" y="9782"/>
                  </a:lnTo>
                  <a:lnTo>
                    <a:pt x="6792478" y="9782"/>
                  </a:lnTo>
                  <a:lnTo>
                    <a:pt x="6806983" y="19565"/>
                  </a:lnTo>
                  <a:lnTo>
                    <a:pt x="81945" y="19565"/>
                  </a:lnTo>
                  <a:lnTo>
                    <a:pt x="57673" y="24470"/>
                  </a:lnTo>
                  <a:lnTo>
                    <a:pt x="37844" y="37844"/>
                  </a:lnTo>
                  <a:lnTo>
                    <a:pt x="24470" y="57673"/>
                  </a:lnTo>
                  <a:lnTo>
                    <a:pt x="19565" y="81945"/>
                  </a:lnTo>
                  <a:lnTo>
                    <a:pt x="19565" y="1031120"/>
                  </a:lnTo>
                  <a:lnTo>
                    <a:pt x="24470" y="1055392"/>
                  </a:lnTo>
                  <a:lnTo>
                    <a:pt x="37844" y="1075221"/>
                  </a:lnTo>
                  <a:lnTo>
                    <a:pt x="57673" y="1088595"/>
                  </a:lnTo>
                  <a:lnTo>
                    <a:pt x="81945" y="1093500"/>
                  </a:lnTo>
                  <a:lnTo>
                    <a:pt x="6806982" y="1093500"/>
                  </a:lnTo>
                  <a:lnTo>
                    <a:pt x="6792477" y="1103283"/>
                  </a:lnTo>
                  <a:lnTo>
                    <a:pt x="81945" y="1103283"/>
                  </a:lnTo>
                  <a:lnTo>
                    <a:pt x="81945" y="1113066"/>
                  </a:lnTo>
                  <a:close/>
                </a:path>
                <a:path w="6837680" h="1113154">
                  <a:moveTo>
                    <a:pt x="6755642" y="9782"/>
                  </a:moveTo>
                  <a:lnTo>
                    <a:pt x="81945" y="9782"/>
                  </a:lnTo>
                  <a:lnTo>
                    <a:pt x="81945" y="0"/>
                  </a:lnTo>
                  <a:lnTo>
                    <a:pt x="6755642" y="0"/>
                  </a:lnTo>
                  <a:lnTo>
                    <a:pt x="6755642" y="9782"/>
                  </a:lnTo>
                  <a:close/>
                </a:path>
                <a:path w="6837680" h="1113154">
                  <a:moveTo>
                    <a:pt x="6792478" y="9782"/>
                  </a:moveTo>
                  <a:lnTo>
                    <a:pt x="6755642" y="9782"/>
                  </a:lnTo>
                  <a:lnTo>
                    <a:pt x="6755642" y="0"/>
                  </a:lnTo>
                  <a:lnTo>
                    <a:pt x="6787527" y="6443"/>
                  </a:lnTo>
                  <a:lnTo>
                    <a:pt x="6792478" y="9782"/>
                  </a:lnTo>
                  <a:close/>
                </a:path>
                <a:path w="6837680" h="1113154">
                  <a:moveTo>
                    <a:pt x="6806982" y="1093500"/>
                  </a:moveTo>
                  <a:lnTo>
                    <a:pt x="6755642" y="1093500"/>
                  </a:lnTo>
                  <a:lnTo>
                    <a:pt x="6779914" y="1088595"/>
                  </a:lnTo>
                  <a:lnTo>
                    <a:pt x="6799743" y="1075221"/>
                  </a:lnTo>
                  <a:lnTo>
                    <a:pt x="6813117" y="1055392"/>
                  </a:lnTo>
                  <a:lnTo>
                    <a:pt x="6818022" y="1031120"/>
                  </a:lnTo>
                  <a:lnTo>
                    <a:pt x="6818022" y="81945"/>
                  </a:lnTo>
                  <a:lnTo>
                    <a:pt x="6813117" y="57673"/>
                  </a:lnTo>
                  <a:lnTo>
                    <a:pt x="6799743" y="37844"/>
                  </a:lnTo>
                  <a:lnTo>
                    <a:pt x="6779914" y="24470"/>
                  </a:lnTo>
                  <a:lnTo>
                    <a:pt x="6755642" y="19565"/>
                  </a:lnTo>
                  <a:lnTo>
                    <a:pt x="6806983" y="19565"/>
                  </a:lnTo>
                  <a:lnTo>
                    <a:pt x="6813576" y="24012"/>
                  </a:lnTo>
                  <a:lnTo>
                    <a:pt x="6831144" y="50060"/>
                  </a:lnTo>
                  <a:lnTo>
                    <a:pt x="6837588" y="81945"/>
                  </a:lnTo>
                  <a:lnTo>
                    <a:pt x="6837588" y="1031120"/>
                  </a:lnTo>
                  <a:lnTo>
                    <a:pt x="6831144" y="1063005"/>
                  </a:lnTo>
                  <a:lnTo>
                    <a:pt x="6813576" y="1089054"/>
                  </a:lnTo>
                  <a:lnTo>
                    <a:pt x="6806982" y="1093500"/>
                  </a:lnTo>
                  <a:close/>
                </a:path>
                <a:path w="6837680" h="1113154">
                  <a:moveTo>
                    <a:pt x="6755642" y="1113066"/>
                  </a:moveTo>
                  <a:lnTo>
                    <a:pt x="81945" y="1113066"/>
                  </a:lnTo>
                  <a:lnTo>
                    <a:pt x="81945" y="1103283"/>
                  </a:lnTo>
                  <a:lnTo>
                    <a:pt x="6755642" y="1103283"/>
                  </a:lnTo>
                  <a:lnTo>
                    <a:pt x="6755642" y="1113066"/>
                  </a:lnTo>
                  <a:close/>
                </a:path>
                <a:path w="6837680" h="1113154">
                  <a:moveTo>
                    <a:pt x="6755642" y="1113066"/>
                  </a:moveTo>
                  <a:lnTo>
                    <a:pt x="6755642" y="1103283"/>
                  </a:lnTo>
                  <a:lnTo>
                    <a:pt x="6792477" y="1103283"/>
                  </a:lnTo>
                  <a:lnTo>
                    <a:pt x="6787527" y="1106622"/>
                  </a:lnTo>
                  <a:lnTo>
                    <a:pt x="6755642" y="1113066"/>
                  </a:lnTo>
                  <a:close/>
                </a:path>
              </a:pathLst>
            </a:custGeom>
            <a:solidFill>
              <a:srgbClr val="01603C"/>
            </a:solidFill>
          </p:spPr>
          <p:txBody>
            <a:bodyPr wrap="square" lIns="0" tIns="0" rIns="0" bIns="0" rtlCol="0"/>
            <a:lstStyle/>
            <a:p>
              <a:endParaRPr>
                <a:latin typeface="+mj-lt"/>
              </a:endParaRPr>
            </a:p>
          </p:txBody>
        </p:sp>
      </p:grpSp>
      <p:sp>
        <p:nvSpPr>
          <p:cNvPr id="23" name="object 23"/>
          <p:cNvSpPr/>
          <p:nvPr/>
        </p:nvSpPr>
        <p:spPr>
          <a:xfrm>
            <a:off x="362629" y="8521807"/>
            <a:ext cx="6837680" cy="1113155"/>
          </a:xfrm>
          <a:custGeom>
            <a:avLst/>
            <a:gdLst/>
            <a:ahLst/>
            <a:cxnLst/>
            <a:rect l="l" t="t" r="r" b="b"/>
            <a:pathLst>
              <a:path w="6837680" h="1113154">
                <a:moveTo>
                  <a:pt x="81945" y="1113066"/>
                </a:moveTo>
                <a:lnTo>
                  <a:pt x="50060" y="1106622"/>
                </a:lnTo>
                <a:lnTo>
                  <a:pt x="24012" y="1089054"/>
                </a:lnTo>
                <a:lnTo>
                  <a:pt x="6443" y="1063005"/>
                </a:lnTo>
                <a:lnTo>
                  <a:pt x="0" y="1031120"/>
                </a:lnTo>
                <a:lnTo>
                  <a:pt x="0" y="81945"/>
                </a:lnTo>
                <a:lnTo>
                  <a:pt x="6443" y="50060"/>
                </a:lnTo>
                <a:lnTo>
                  <a:pt x="24012" y="24012"/>
                </a:lnTo>
                <a:lnTo>
                  <a:pt x="50060" y="6443"/>
                </a:lnTo>
                <a:lnTo>
                  <a:pt x="81945" y="0"/>
                </a:lnTo>
                <a:lnTo>
                  <a:pt x="81945" y="9782"/>
                </a:lnTo>
                <a:lnTo>
                  <a:pt x="6792478" y="9782"/>
                </a:lnTo>
                <a:lnTo>
                  <a:pt x="6806983" y="19565"/>
                </a:lnTo>
                <a:lnTo>
                  <a:pt x="81945" y="19565"/>
                </a:lnTo>
                <a:lnTo>
                  <a:pt x="57673" y="24471"/>
                </a:lnTo>
                <a:lnTo>
                  <a:pt x="37844" y="37844"/>
                </a:lnTo>
                <a:lnTo>
                  <a:pt x="24470" y="57673"/>
                </a:lnTo>
                <a:lnTo>
                  <a:pt x="19565" y="81945"/>
                </a:lnTo>
                <a:lnTo>
                  <a:pt x="19565" y="1031120"/>
                </a:lnTo>
                <a:lnTo>
                  <a:pt x="24470" y="1055392"/>
                </a:lnTo>
                <a:lnTo>
                  <a:pt x="37844" y="1075222"/>
                </a:lnTo>
                <a:lnTo>
                  <a:pt x="57673" y="1088596"/>
                </a:lnTo>
                <a:lnTo>
                  <a:pt x="81945" y="1093501"/>
                </a:lnTo>
                <a:lnTo>
                  <a:pt x="6806982" y="1093501"/>
                </a:lnTo>
                <a:lnTo>
                  <a:pt x="6792478" y="1103283"/>
                </a:lnTo>
                <a:lnTo>
                  <a:pt x="81945" y="1103283"/>
                </a:lnTo>
                <a:lnTo>
                  <a:pt x="81945" y="1113066"/>
                </a:lnTo>
                <a:close/>
              </a:path>
              <a:path w="6837680" h="1113154">
                <a:moveTo>
                  <a:pt x="6755642" y="9782"/>
                </a:moveTo>
                <a:lnTo>
                  <a:pt x="81945" y="9782"/>
                </a:lnTo>
                <a:lnTo>
                  <a:pt x="81945" y="0"/>
                </a:lnTo>
                <a:lnTo>
                  <a:pt x="6755642" y="0"/>
                </a:lnTo>
                <a:lnTo>
                  <a:pt x="6755642" y="9782"/>
                </a:lnTo>
                <a:close/>
              </a:path>
              <a:path w="6837680" h="1113154">
                <a:moveTo>
                  <a:pt x="6792478" y="9782"/>
                </a:moveTo>
                <a:lnTo>
                  <a:pt x="6755642" y="9782"/>
                </a:lnTo>
                <a:lnTo>
                  <a:pt x="6755642" y="0"/>
                </a:lnTo>
                <a:lnTo>
                  <a:pt x="6787527" y="6443"/>
                </a:lnTo>
                <a:lnTo>
                  <a:pt x="6792478" y="9782"/>
                </a:lnTo>
                <a:close/>
              </a:path>
              <a:path w="6837680" h="1113154">
                <a:moveTo>
                  <a:pt x="6806982" y="1093501"/>
                </a:moveTo>
                <a:lnTo>
                  <a:pt x="6755642" y="1093501"/>
                </a:lnTo>
                <a:lnTo>
                  <a:pt x="6779914" y="1088596"/>
                </a:lnTo>
                <a:lnTo>
                  <a:pt x="6799743" y="1075222"/>
                </a:lnTo>
                <a:lnTo>
                  <a:pt x="6813117" y="1055392"/>
                </a:lnTo>
                <a:lnTo>
                  <a:pt x="6818022" y="1031120"/>
                </a:lnTo>
                <a:lnTo>
                  <a:pt x="6818022" y="81945"/>
                </a:lnTo>
                <a:lnTo>
                  <a:pt x="6813117" y="57673"/>
                </a:lnTo>
                <a:lnTo>
                  <a:pt x="6799743" y="37844"/>
                </a:lnTo>
                <a:lnTo>
                  <a:pt x="6779914" y="24471"/>
                </a:lnTo>
                <a:lnTo>
                  <a:pt x="6755642" y="19565"/>
                </a:lnTo>
                <a:lnTo>
                  <a:pt x="6806983" y="19565"/>
                </a:lnTo>
                <a:lnTo>
                  <a:pt x="6813576" y="24012"/>
                </a:lnTo>
                <a:lnTo>
                  <a:pt x="6831144" y="50060"/>
                </a:lnTo>
                <a:lnTo>
                  <a:pt x="6837588" y="81945"/>
                </a:lnTo>
                <a:lnTo>
                  <a:pt x="6837588" y="1031120"/>
                </a:lnTo>
                <a:lnTo>
                  <a:pt x="6831144" y="1063005"/>
                </a:lnTo>
                <a:lnTo>
                  <a:pt x="6813576" y="1089054"/>
                </a:lnTo>
                <a:lnTo>
                  <a:pt x="6806982" y="1093501"/>
                </a:lnTo>
                <a:close/>
              </a:path>
              <a:path w="6837680" h="1113154">
                <a:moveTo>
                  <a:pt x="6755642" y="1113066"/>
                </a:moveTo>
                <a:lnTo>
                  <a:pt x="81945" y="1113066"/>
                </a:lnTo>
                <a:lnTo>
                  <a:pt x="81945" y="1103283"/>
                </a:lnTo>
                <a:lnTo>
                  <a:pt x="6755642" y="1103283"/>
                </a:lnTo>
                <a:lnTo>
                  <a:pt x="6755642" y="1113066"/>
                </a:lnTo>
                <a:close/>
              </a:path>
              <a:path w="6837680" h="1113154">
                <a:moveTo>
                  <a:pt x="6755642" y="1113066"/>
                </a:moveTo>
                <a:lnTo>
                  <a:pt x="6755642" y="1103283"/>
                </a:lnTo>
                <a:lnTo>
                  <a:pt x="6792478" y="1103283"/>
                </a:lnTo>
                <a:lnTo>
                  <a:pt x="6787527" y="1106622"/>
                </a:lnTo>
                <a:lnTo>
                  <a:pt x="6755642" y="1113066"/>
                </a:lnTo>
                <a:close/>
              </a:path>
            </a:pathLst>
          </a:custGeom>
          <a:solidFill>
            <a:srgbClr val="01603C"/>
          </a:solidFill>
        </p:spPr>
        <p:txBody>
          <a:bodyPr wrap="square" lIns="0" tIns="0" rIns="0" bIns="0" rtlCol="0"/>
          <a:lstStyle/>
          <a:p>
            <a:endParaRPr>
              <a:latin typeface="+mj-lt"/>
            </a:endParaRPr>
          </a:p>
        </p:txBody>
      </p:sp>
      <p:grpSp>
        <p:nvGrpSpPr>
          <p:cNvPr id="24" name="object 24"/>
          <p:cNvGrpSpPr/>
          <p:nvPr/>
        </p:nvGrpSpPr>
        <p:grpSpPr>
          <a:xfrm>
            <a:off x="362629" y="1301566"/>
            <a:ext cx="6837680" cy="1113155"/>
            <a:chOff x="362629" y="1301566"/>
            <a:chExt cx="6837680" cy="1113155"/>
          </a:xfrm>
        </p:grpSpPr>
        <p:pic>
          <p:nvPicPr>
            <p:cNvPr id="25" name="object 25"/>
            <p:cNvPicPr/>
            <p:nvPr/>
          </p:nvPicPr>
          <p:blipFill>
            <a:blip r:embed="rId7" cstate="print"/>
            <a:stretch>
              <a:fillRect/>
            </a:stretch>
          </p:blipFill>
          <p:spPr>
            <a:xfrm>
              <a:off x="561643" y="1461923"/>
              <a:ext cx="790868" cy="790867"/>
            </a:xfrm>
            <a:prstGeom prst="rect">
              <a:avLst/>
            </a:prstGeom>
          </p:spPr>
        </p:pic>
        <p:sp>
          <p:nvSpPr>
            <p:cNvPr id="26" name="object 26"/>
            <p:cNvSpPr/>
            <p:nvPr/>
          </p:nvSpPr>
          <p:spPr>
            <a:xfrm>
              <a:off x="362629" y="1301566"/>
              <a:ext cx="6837680" cy="1113155"/>
            </a:xfrm>
            <a:custGeom>
              <a:avLst/>
              <a:gdLst/>
              <a:ahLst/>
              <a:cxnLst/>
              <a:rect l="l" t="t" r="r" b="b"/>
              <a:pathLst>
                <a:path w="6837680" h="1113155">
                  <a:moveTo>
                    <a:pt x="81945" y="1113066"/>
                  </a:moveTo>
                  <a:lnTo>
                    <a:pt x="50060" y="1106622"/>
                  </a:lnTo>
                  <a:lnTo>
                    <a:pt x="24012" y="1089054"/>
                  </a:lnTo>
                  <a:lnTo>
                    <a:pt x="6443" y="1063005"/>
                  </a:lnTo>
                  <a:lnTo>
                    <a:pt x="0" y="1031120"/>
                  </a:lnTo>
                  <a:lnTo>
                    <a:pt x="0" y="81945"/>
                  </a:lnTo>
                  <a:lnTo>
                    <a:pt x="6443" y="50060"/>
                  </a:lnTo>
                  <a:lnTo>
                    <a:pt x="24012" y="24012"/>
                  </a:lnTo>
                  <a:lnTo>
                    <a:pt x="50060" y="6443"/>
                  </a:lnTo>
                  <a:lnTo>
                    <a:pt x="81945" y="0"/>
                  </a:lnTo>
                  <a:lnTo>
                    <a:pt x="81945" y="9782"/>
                  </a:lnTo>
                  <a:lnTo>
                    <a:pt x="6792478" y="9782"/>
                  </a:lnTo>
                  <a:lnTo>
                    <a:pt x="6806983" y="19565"/>
                  </a:lnTo>
                  <a:lnTo>
                    <a:pt x="81945" y="19565"/>
                  </a:lnTo>
                  <a:lnTo>
                    <a:pt x="57673" y="24470"/>
                  </a:lnTo>
                  <a:lnTo>
                    <a:pt x="37844" y="37844"/>
                  </a:lnTo>
                  <a:lnTo>
                    <a:pt x="24470" y="57673"/>
                  </a:lnTo>
                  <a:lnTo>
                    <a:pt x="19565" y="81945"/>
                  </a:lnTo>
                  <a:lnTo>
                    <a:pt x="19565" y="1031120"/>
                  </a:lnTo>
                  <a:lnTo>
                    <a:pt x="24470" y="1055392"/>
                  </a:lnTo>
                  <a:lnTo>
                    <a:pt x="37844" y="1075221"/>
                  </a:lnTo>
                  <a:lnTo>
                    <a:pt x="57673" y="1088595"/>
                  </a:lnTo>
                  <a:lnTo>
                    <a:pt x="81945" y="1093500"/>
                  </a:lnTo>
                  <a:lnTo>
                    <a:pt x="6806983" y="1093500"/>
                  </a:lnTo>
                  <a:lnTo>
                    <a:pt x="6792478" y="1103283"/>
                  </a:lnTo>
                  <a:lnTo>
                    <a:pt x="81945" y="1103283"/>
                  </a:lnTo>
                  <a:lnTo>
                    <a:pt x="81945" y="1113066"/>
                  </a:lnTo>
                  <a:close/>
                </a:path>
                <a:path w="6837680" h="1113155">
                  <a:moveTo>
                    <a:pt x="6755642" y="9782"/>
                  </a:moveTo>
                  <a:lnTo>
                    <a:pt x="81945" y="9782"/>
                  </a:lnTo>
                  <a:lnTo>
                    <a:pt x="81945" y="0"/>
                  </a:lnTo>
                  <a:lnTo>
                    <a:pt x="6755642" y="0"/>
                  </a:lnTo>
                  <a:lnTo>
                    <a:pt x="6755642" y="9782"/>
                  </a:lnTo>
                  <a:close/>
                </a:path>
                <a:path w="6837680" h="1113155">
                  <a:moveTo>
                    <a:pt x="6792478" y="9782"/>
                  </a:moveTo>
                  <a:lnTo>
                    <a:pt x="6755642" y="9782"/>
                  </a:lnTo>
                  <a:lnTo>
                    <a:pt x="6755642" y="0"/>
                  </a:lnTo>
                  <a:lnTo>
                    <a:pt x="6787527" y="6443"/>
                  </a:lnTo>
                  <a:lnTo>
                    <a:pt x="6792478" y="9782"/>
                  </a:lnTo>
                  <a:close/>
                </a:path>
                <a:path w="6837680" h="1113155">
                  <a:moveTo>
                    <a:pt x="6806983" y="1093500"/>
                  </a:moveTo>
                  <a:lnTo>
                    <a:pt x="6755642" y="1093500"/>
                  </a:lnTo>
                  <a:lnTo>
                    <a:pt x="6779914" y="1088595"/>
                  </a:lnTo>
                  <a:lnTo>
                    <a:pt x="6799743" y="1075221"/>
                  </a:lnTo>
                  <a:lnTo>
                    <a:pt x="6813117" y="1055392"/>
                  </a:lnTo>
                  <a:lnTo>
                    <a:pt x="6818022" y="1031120"/>
                  </a:lnTo>
                  <a:lnTo>
                    <a:pt x="6818022" y="81945"/>
                  </a:lnTo>
                  <a:lnTo>
                    <a:pt x="6813117" y="57673"/>
                  </a:lnTo>
                  <a:lnTo>
                    <a:pt x="6799743" y="37844"/>
                  </a:lnTo>
                  <a:lnTo>
                    <a:pt x="6779914" y="24470"/>
                  </a:lnTo>
                  <a:lnTo>
                    <a:pt x="6755642" y="19565"/>
                  </a:lnTo>
                  <a:lnTo>
                    <a:pt x="6806983" y="19565"/>
                  </a:lnTo>
                  <a:lnTo>
                    <a:pt x="6813576" y="24012"/>
                  </a:lnTo>
                  <a:lnTo>
                    <a:pt x="6831144" y="50060"/>
                  </a:lnTo>
                  <a:lnTo>
                    <a:pt x="6837588" y="81945"/>
                  </a:lnTo>
                  <a:lnTo>
                    <a:pt x="6837588" y="1031120"/>
                  </a:lnTo>
                  <a:lnTo>
                    <a:pt x="6831144" y="1063005"/>
                  </a:lnTo>
                  <a:lnTo>
                    <a:pt x="6813576" y="1089054"/>
                  </a:lnTo>
                  <a:lnTo>
                    <a:pt x="6806983" y="1093500"/>
                  </a:lnTo>
                  <a:close/>
                </a:path>
                <a:path w="6837680" h="1113155">
                  <a:moveTo>
                    <a:pt x="6755642" y="1113066"/>
                  </a:moveTo>
                  <a:lnTo>
                    <a:pt x="81945" y="1113066"/>
                  </a:lnTo>
                  <a:lnTo>
                    <a:pt x="81945" y="1103283"/>
                  </a:lnTo>
                  <a:lnTo>
                    <a:pt x="6755642" y="1103283"/>
                  </a:lnTo>
                  <a:lnTo>
                    <a:pt x="6755642" y="1113066"/>
                  </a:lnTo>
                  <a:close/>
                </a:path>
                <a:path w="6837680" h="1113155">
                  <a:moveTo>
                    <a:pt x="6755642" y="1113066"/>
                  </a:moveTo>
                  <a:lnTo>
                    <a:pt x="6755642" y="1103283"/>
                  </a:lnTo>
                  <a:lnTo>
                    <a:pt x="6792478" y="1103283"/>
                  </a:lnTo>
                  <a:lnTo>
                    <a:pt x="6787527" y="1106622"/>
                  </a:lnTo>
                  <a:lnTo>
                    <a:pt x="6755642" y="1113066"/>
                  </a:lnTo>
                  <a:close/>
                </a:path>
              </a:pathLst>
            </a:custGeom>
            <a:solidFill>
              <a:srgbClr val="01603C"/>
            </a:solidFill>
          </p:spPr>
          <p:txBody>
            <a:bodyPr wrap="square" lIns="0" tIns="0" rIns="0" bIns="0" rtlCol="0"/>
            <a:lstStyle/>
            <a:p>
              <a:endParaRPr>
                <a:latin typeface="+mj-lt"/>
              </a:endParaRPr>
            </a:p>
          </p:txBody>
        </p:sp>
      </p:grpSp>
      <p:sp>
        <p:nvSpPr>
          <p:cNvPr id="27" name="object 27"/>
          <p:cNvSpPr/>
          <p:nvPr/>
        </p:nvSpPr>
        <p:spPr>
          <a:xfrm>
            <a:off x="3432274" y="10097747"/>
            <a:ext cx="698500" cy="13335"/>
          </a:xfrm>
          <a:custGeom>
            <a:avLst/>
            <a:gdLst/>
            <a:ahLst/>
            <a:cxnLst/>
            <a:rect l="l" t="t" r="r" b="b"/>
            <a:pathLst>
              <a:path w="698500" h="13334">
                <a:moveTo>
                  <a:pt x="349126" y="12863"/>
                </a:moveTo>
                <a:lnTo>
                  <a:pt x="199367" y="11673"/>
                </a:lnTo>
                <a:lnTo>
                  <a:pt x="49788" y="8103"/>
                </a:lnTo>
                <a:lnTo>
                  <a:pt x="0" y="6384"/>
                </a:lnTo>
                <a:lnTo>
                  <a:pt x="149478" y="2084"/>
                </a:lnTo>
                <a:lnTo>
                  <a:pt x="299197" y="130"/>
                </a:lnTo>
                <a:lnTo>
                  <a:pt x="349126" y="0"/>
                </a:lnTo>
                <a:lnTo>
                  <a:pt x="399054" y="130"/>
                </a:lnTo>
                <a:lnTo>
                  <a:pt x="548773" y="2084"/>
                </a:lnTo>
                <a:lnTo>
                  <a:pt x="698252" y="6384"/>
                </a:lnTo>
                <a:lnTo>
                  <a:pt x="648463" y="8103"/>
                </a:lnTo>
                <a:lnTo>
                  <a:pt x="498884" y="11673"/>
                </a:lnTo>
                <a:lnTo>
                  <a:pt x="349126" y="12863"/>
                </a:lnTo>
                <a:close/>
              </a:path>
            </a:pathLst>
          </a:custGeom>
          <a:solidFill>
            <a:srgbClr val="01603C"/>
          </a:solidFill>
        </p:spPr>
        <p:txBody>
          <a:bodyPr wrap="square" lIns="0" tIns="0" rIns="0" bIns="0" rtlCol="0"/>
          <a:lstStyle/>
          <a:p>
            <a:endParaRPr>
              <a:latin typeface="+mj-lt"/>
            </a:endParaRPr>
          </a:p>
        </p:txBody>
      </p:sp>
      <p:sp>
        <p:nvSpPr>
          <p:cNvPr id="28" name="object 28"/>
          <p:cNvSpPr txBox="1">
            <a:spLocks noGrp="1"/>
          </p:cNvSpPr>
          <p:nvPr>
            <p:ph type="title"/>
          </p:nvPr>
        </p:nvSpPr>
        <p:spPr>
          <a:xfrm>
            <a:off x="333568" y="364631"/>
            <a:ext cx="6160779" cy="429706"/>
          </a:xfrm>
          <a:prstGeom prst="rect">
            <a:avLst/>
          </a:prstGeom>
        </p:spPr>
        <p:txBody>
          <a:bodyPr vert="horz" wrap="square" lIns="0" tIns="59790" rIns="0" bIns="0" rtlCol="0">
            <a:spAutoFit/>
          </a:bodyPr>
          <a:lstStyle/>
          <a:p>
            <a:pPr marL="27305">
              <a:lnSpc>
                <a:spcPct val="100000"/>
              </a:lnSpc>
              <a:spcBef>
                <a:spcPts val="100"/>
              </a:spcBef>
            </a:pPr>
            <a:r>
              <a:rPr spc="-95" dirty="0">
                <a:latin typeface="+mj-lt"/>
              </a:rPr>
              <a:t>Objectives</a:t>
            </a:r>
          </a:p>
        </p:txBody>
      </p:sp>
      <p:sp>
        <p:nvSpPr>
          <p:cNvPr id="29" name="object 29"/>
          <p:cNvSpPr txBox="1"/>
          <p:nvPr/>
        </p:nvSpPr>
        <p:spPr>
          <a:xfrm>
            <a:off x="1620376" y="7256804"/>
            <a:ext cx="5345430" cy="566181"/>
          </a:xfrm>
          <a:prstGeom prst="rect">
            <a:avLst/>
          </a:prstGeom>
        </p:spPr>
        <p:txBody>
          <a:bodyPr vert="horz" wrap="square" lIns="0" tIns="14605" rIns="0" bIns="0" rtlCol="0">
            <a:spAutoFit/>
          </a:bodyPr>
          <a:lstStyle/>
          <a:p>
            <a:pPr marL="12700">
              <a:lnSpc>
                <a:spcPts val="1545"/>
              </a:lnSpc>
              <a:spcBef>
                <a:spcPts val="115"/>
              </a:spcBef>
            </a:pPr>
            <a:r>
              <a:rPr sz="1300" b="1" spc="-70" dirty="0">
                <a:solidFill>
                  <a:srgbClr val="01603C"/>
                </a:solidFill>
                <a:latin typeface="+mj-lt"/>
                <a:cs typeface="Arial"/>
              </a:rPr>
              <a:t>Promote</a:t>
            </a:r>
            <a:r>
              <a:rPr sz="1300" b="1" spc="-40" dirty="0">
                <a:solidFill>
                  <a:srgbClr val="01603C"/>
                </a:solidFill>
                <a:latin typeface="+mj-lt"/>
                <a:cs typeface="Arial"/>
              </a:rPr>
              <a:t> </a:t>
            </a:r>
            <a:r>
              <a:rPr sz="1300" b="1" spc="-10" dirty="0">
                <a:solidFill>
                  <a:srgbClr val="01603C"/>
                </a:solidFill>
                <a:latin typeface="+mj-lt"/>
                <a:cs typeface="Arial"/>
              </a:rPr>
              <a:t>Innovation</a:t>
            </a:r>
            <a:r>
              <a:rPr sz="1200" b="1" spc="-10" dirty="0">
                <a:solidFill>
                  <a:srgbClr val="01603C"/>
                </a:solidFill>
                <a:latin typeface="+mj-lt"/>
                <a:cs typeface="Calibri"/>
              </a:rPr>
              <a:t>:</a:t>
            </a:r>
            <a:endParaRPr sz="1200" dirty="0">
              <a:latin typeface="+mj-lt"/>
              <a:cs typeface="Calibri"/>
            </a:endParaRPr>
          </a:p>
          <a:p>
            <a:pPr marL="12700" marR="5080">
              <a:lnSpc>
                <a:spcPts val="1430"/>
              </a:lnSpc>
              <a:spcBef>
                <a:spcPts val="35"/>
              </a:spcBef>
            </a:pPr>
            <a:r>
              <a:rPr sz="1200" dirty="0">
                <a:solidFill>
                  <a:srgbClr val="1F1D1D"/>
                </a:solidFill>
                <a:latin typeface="+mj-lt"/>
                <a:cs typeface="Arial MT"/>
              </a:rPr>
              <a:t>Inspire</a:t>
            </a:r>
            <a:r>
              <a:rPr sz="1200" spc="-50" dirty="0">
                <a:solidFill>
                  <a:srgbClr val="1F1D1D"/>
                </a:solidFill>
                <a:latin typeface="+mj-lt"/>
                <a:cs typeface="Arial MT"/>
              </a:rPr>
              <a:t> </a:t>
            </a:r>
            <a:r>
              <a:rPr sz="1200" spc="-10" dirty="0">
                <a:solidFill>
                  <a:srgbClr val="1F1D1D"/>
                </a:solidFill>
                <a:latin typeface="+mj-lt"/>
                <a:cs typeface="Arial MT"/>
              </a:rPr>
              <a:t>businesses</a:t>
            </a:r>
            <a:r>
              <a:rPr sz="1200" spc="-50" dirty="0">
                <a:solidFill>
                  <a:srgbClr val="1F1D1D"/>
                </a:solidFill>
                <a:latin typeface="+mj-lt"/>
                <a:cs typeface="Arial MT"/>
              </a:rPr>
              <a:t> </a:t>
            </a:r>
            <a:r>
              <a:rPr sz="1200" dirty="0">
                <a:solidFill>
                  <a:srgbClr val="1F1D1D"/>
                </a:solidFill>
                <a:latin typeface="+mj-lt"/>
                <a:cs typeface="Arial MT"/>
              </a:rPr>
              <a:t>to</a:t>
            </a:r>
            <a:r>
              <a:rPr sz="1200" spc="-45" dirty="0">
                <a:solidFill>
                  <a:srgbClr val="1F1D1D"/>
                </a:solidFill>
                <a:latin typeface="+mj-lt"/>
                <a:cs typeface="Arial MT"/>
              </a:rPr>
              <a:t> </a:t>
            </a:r>
            <a:r>
              <a:rPr sz="1200" dirty="0">
                <a:solidFill>
                  <a:srgbClr val="1F1D1D"/>
                </a:solidFill>
                <a:latin typeface="+mj-lt"/>
                <a:cs typeface="Arial MT"/>
              </a:rPr>
              <a:t>embrace</a:t>
            </a:r>
            <a:r>
              <a:rPr sz="1200" spc="-50" dirty="0">
                <a:solidFill>
                  <a:srgbClr val="1F1D1D"/>
                </a:solidFill>
                <a:latin typeface="+mj-lt"/>
                <a:cs typeface="Arial MT"/>
              </a:rPr>
              <a:t> </a:t>
            </a:r>
            <a:r>
              <a:rPr sz="1200" dirty="0">
                <a:solidFill>
                  <a:srgbClr val="1F1D1D"/>
                </a:solidFill>
                <a:latin typeface="+mj-lt"/>
                <a:cs typeface="Arial MT"/>
              </a:rPr>
              <a:t>innovative</a:t>
            </a:r>
            <a:r>
              <a:rPr sz="1200" spc="-50" dirty="0">
                <a:solidFill>
                  <a:srgbClr val="1F1D1D"/>
                </a:solidFill>
                <a:latin typeface="+mj-lt"/>
                <a:cs typeface="Arial MT"/>
              </a:rPr>
              <a:t> </a:t>
            </a:r>
            <a:r>
              <a:rPr sz="1200" dirty="0">
                <a:solidFill>
                  <a:srgbClr val="1F1D1D"/>
                </a:solidFill>
                <a:latin typeface="+mj-lt"/>
                <a:cs typeface="Arial MT"/>
              </a:rPr>
              <a:t>approaches</a:t>
            </a:r>
            <a:r>
              <a:rPr sz="1200" spc="-45" dirty="0">
                <a:solidFill>
                  <a:srgbClr val="1F1D1D"/>
                </a:solidFill>
                <a:latin typeface="+mj-lt"/>
                <a:cs typeface="Arial MT"/>
              </a:rPr>
              <a:t> </a:t>
            </a:r>
            <a:r>
              <a:rPr lang="en-US" sz="1200" spc="-45" dirty="0">
                <a:solidFill>
                  <a:srgbClr val="1F1D1D"/>
                </a:solidFill>
                <a:latin typeface="+mj-lt"/>
                <a:cs typeface="Arial MT"/>
              </a:rPr>
              <a:t>such as AI </a:t>
            </a:r>
            <a:r>
              <a:rPr sz="1200" dirty="0">
                <a:solidFill>
                  <a:srgbClr val="1F1D1D"/>
                </a:solidFill>
                <a:latin typeface="+mj-lt"/>
                <a:cs typeface="Arial MT"/>
              </a:rPr>
              <a:t>that</a:t>
            </a:r>
            <a:r>
              <a:rPr sz="1200" spc="-50" dirty="0">
                <a:solidFill>
                  <a:srgbClr val="1F1D1D"/>
                </a:solidFill>
                <a:latin typeface="+mj-lt"/>
                <a:cs typeface="Arial MT"/>
              </a:rPr>
              <a:t> </a:t>
            </a:r>
            <a:r>
              <a:rPr sz="1200" dirty="0">
                <a:solidFill>
                  <a:srgbClr val="1F1D1D"/>
                </a:solidFill>
                <a:latin typeface="+mj-lt"/>
                <a:cs typeface="Arial MT"/>
              </a:rPr>
              <a:t>address</a:t>
            </a:r>
            <a:r>
              <a:rPr sz="1200" spc="-45" dirty="0">
                <a:solidFill>
                  <a:srgbClr val="1F1D1D"/>
                </a:solidFill>
                <a:latin typeface="+mj-lt"/>
                <a:cs typeface="Arial MT"/>
              </a:rPr>
              <a:t> </a:t>
            </a:r>
            <a:r>
              <a:rPr lang="en-US" sz="1200" spc="-10" dirty="0">
                <a:solidFill>
                  <a:srgbClr val="1F1D1D"/>
                </a:solidFill>
                <a:latin typeface="+mj-lt"/>
                <a:cs typeface="Arial MT"/>
              </a:rPr>
              <a:t>current</a:t>
            </a:r>
            <a:r>
              <a:rPr sz="1200" spc="-10" dirty="0">
                <a:solidFill>
                  <a:srgbClr val="1F1D1D"/>
                </a:solidFill>
                <a:latin typeface="+mj-lt"/>
                <a:cs typeface="Arial MT"/>
              </a:rPr>
              <a:t> </a:t>
            </a:r>
            <a:r>
              <a:rPr sz="1200" dirty="0">
                <a:solidFill>
                  <a:srgbClr val="1F1D1D"/>
                </a:solidFill>
                <a:latin typeface="+mj-lt"/>
                <a:cs typeface="Arial MT"/>
              </a:rPr>
              <a:t>market</a:t>
            </a:r>
            <a:r>
              <a:rPr sz="1200" spc="-40" dirty="0">
                <a:solidFill>
                  <a:srgbClr val="1F1D1D"/>
                </a:solidFill>
                <a:latin typeface="+mj-lt"/>
                <a:cs typeface="Arial MT"/>
              </a:rPr>
              <a:t> </a:t>
            </a:r>
            <a:r>
              <a:rPr sz="1200" dirty="0">
                <a:solidFill>
                  <a:srgbClr val="1F1D1D"/>
                </a:solidFill>
                <a:latin typeface="+mj-lt"/>
                <a:cs typeface="Arial MT"/>
              </a:rPr>
              <a:t>challenges</a:t>
            </a:r>
            <a:r>
              <a:rPr sz="1200" spc="-35" dirty="0">
                <a:solidFill>
                  <a:srgbClr val="1F1D1D"/>
                </a:solidFill>
                <a:latin typeface="+mj-lt"/>
                <a:cs typeface="Arial MT"/>
              </a:rPr>
              <a:t> </a:t>
            </a:r>
            <a:r>
              <a:rPr sz="1200" dirty="0">
                <a:solidFill>
                  <a:srgbClr val="1F1D1D"/>
                </a:solidFill>
                <a:latin typeface="+mj-lt"/>
                <a:cs typeface="Arial MT"/>
              </a:rPr>
              <a:t>and</a:t>
            </a:r>
            <a:r>
              <a:rPr sz="1200" spc="-35" dirty="0">
                <a:solidFill>
                  <a:srgbClr val="1F1D1D"/>
                </a:solidFill>
                <a:latin typeface="+mj-lt"/>
                <a:cs typeface="Arial MT"/>
              </a:rPr>
              <a:t> </a:t>
            </a:r>
            <a:r>
              <a:rPr sz="1200" dirty="0">
                <a:solidFill>
                  <a:srgbClr val="1F1D1D"/>
                </a:solidFill>
                <a:latin typeface="+mj-lt"/>
                <a:cs typeface="Arial MT"/>
              </a:rPr>
              <a:t>capitalize</a:t>
            </a:r>
            <a:r>
              <a:rPr sz="1200" spc="-40" dirty="0">
                <a:solidFill>
                  <a:srgbClr val="1F1D1D"/>
                </a:solidFill>
                <a:latin typeface="+mj-lt"/>
                <a:cs typeface="Arial MT"/>
              </a:rPr>
              <a:t> </a:t>
            </a:r>
            <a:r>
              <a:rPr sz="1200" dirty="0">
                <a:solidFill>
                  <a:srgbClr val="1F1D1D"/>
                </a:solidFill>
                <a:latin typeface="+mj-lt"/>
                <a:cs typeface="Arial MT"/>
              </a:rPr>
              <a:t>on</a:t>
            </a:r>
            <a:r>
              <a:rPr sz="1200" spc="-35" dirty="0">
                <a:solidFill>
                  <a:srgbClr val="1F1D1D"/>
                </a:solidFill>
                <a:latin typeface="+mj-lt"/>
                <a:cs typeface="Arial MT"/>
              </a:rPr>
              <a:t> </a:t>
            </a:r>
            <a:r>
              <a:rPr lang="en-US" sz="1200" spc="-35" dirty="0">
                <a:solidFill>
                  <a:srgbClr val="1F1D1D"/>
                </a:solidFill>
                <a:latin typeface="+mj-lt"/>
                <a:cs typeface="Arial MT"/>
              </a:rPr>
              <a:t>emerging</a:t>
            </a:r>
            <a:r>
              <a:rPr sz="1200" spc="-35" dirty="0">
                <a:solidFill>
                  <a:srgbClr val="1F1D1D"/>
                </a:solidFill>
                <a:latin typeface="+mj-lt"/>
                <a:cs typeface="Arial MT"/>
              </a:rPr>
              <a:t> </a:t>
            </a:r>
            <a:r>
              <a:rPr sz="1200" spc="-10" dirty="0">
                <a:solidFill>
                  <a:srgbClr val="1F1D1D"/>
                </a:solidFill>
                <a:latin typeface="+mj-lt"/>
                <a:cs typeface="Arial MT"/>
              </a:rPr>
              <a:t>opportunities</a:t>
            </a:r>
            <a:r>
              <a:rPr sz="1200" spc="-10" dirty="0">
                <a:solidFill>
                  <a:srgbClr val="1F1D1D"/>
                </a:solidFill>
                <a:latin typeface="+mj-lt"/>
                <a:cs typeface="PMingLiU-ExtB"/>
              </a:rPr>
              <a:t>.</a:t>
            </a:r>
            <a:endParaRPr sz="1200" dirty="0">
              <a:latin typeface="+mj-lt"/>
              <a:cs typeface="PMingLiU-ExtB"/>
            </a:endParaRPr>
          </a:p>
        </p:txBody>
      </p:sp>
      <p:sp>
        <p:nvSpPr>
          <p:cNvPr id="30" name="object 30"/>
          <p:cNvSpPr txBox="1"/>
          <p:nvPr/>
        </p:nvSpPr>
        <p:spPr>
          <a:xfrm>
            <a:off x="1603695" y="1428656"/>
            <a:ext cx="5345430" cy="745717"/>
          </a:xfrm>
          <a:prstGeom prst="rect">
            <a:avLst/>
          </a:prstGeom>
        </p:spPr>
        <p:txBody>
          <a:bodyPr vert="horz" wrap="square" lIns="0" tIns="14605" rIns="0" bIns="0" rtlCol="0">
            <a:spAutoFit/>
          </a:bodyPr>
          <a:lstStyle/>
          <a:p>
            <a:pPr marL="12700">
              <a:lnSpc>
                <a:spcPts val="1545"/>
              </a:lnSpc>
              <a:spcBef>
                <a:spcPts val="115"/>
              </a:spcBef>
            </a:pPr>
            <a:r>
              <a:rPr sz="1300" b="1" spc="-100" dirty="0">
                <a:solidFill>
                  <a:srgbClr val="01603C"/>
                </a:solidFill>
                <a:latin typeface="+mj-lt"/>
                <a:cs typeface="Arial"/>
              </a:rPr>
              <a:t>Showcase</a:t>
            </a:r>
            <a:r>
              <a:rPr sz="1300" b="1" spc="-10" dirty="0">
                <a:solidFill>
                  <a:srgbClr val="01603C"/>
                </a:solidFill>
                <a:latin typeface="+mj-lt"/>
                <a:cs typeface="Arial"/>
              </a:rPr>
              <a:t> </a:t>
            </a:r>
            <a:r>
              <a:rPr sz="1300" b="1" spc="-60" dirty="0">
                <a:solidFill>
                  <a:srgbClr val="01603C"/>
                </a:solidFill>
                <a:latin typeface="+mj-lt"/>
                <a:cs typeface="Arial"/>
              </a:rPr>
              <a:t>Investment</a:t>
            </a:r>
            <a:r>
              <a:rPr sz="1300" b="1" spc="-10" dirty="0">
                <a:solidFill>
                  <a:srgbClr val="01603C"/>
                </a:solidFill>
                <a:latin typeface="+mj-lt"/>
                <a:cs typeface="Arial"/>
              </a:rPr>
              <a:t> Opportunities</a:t>
            </a:r>
            <a:r>
              <a:rPr sz="1200" b="1" spc="-10" dirty="0">
                <a:solidFill>
                  <a:srgbClr val="01603C"/>
                </a:solidFill>
                <a:latin typeface="+mj-lt"/>
                <a:cs typeface="Calibri"/>
              </a:rPr>
              <a:t>:</a:t>
            </a:r>
            <a:endParaRPr sz="1200" dirty="0">
              <a:latin typeface="+mj-lt"/>
              <a:cs typeface="Calibri"/>
            </a:endParaRPr>
          </a:p>
          <a:p>
            <a:pPr marL="12700" marR="5080">
              <a:lnSpc>
                <a:spcPts val="1430"/>
              </a:lnSpc>
              <a:spcBef>
                <a:spcPts val="35"/>
              </a:spcBef>
            </a:pPr>
            <a:r>
              <a:rPr sz="1200" dirty="0">
                <a:solidFill>
                  <a:srgbClr val="1F1D1D"/>
                </a:solidFill>
                <a:latin typeface="+mj-lt"/>
                <a:cs typeface="Arial MT"/>
              </a:rPr>
              <a:t>Highlight</a:t>
            </a:r>
            <a:r>
              <a:rPr sz="1200" spc="-30" dirty="0">
                <a:solidFill>
                  <a:srgbClr val="1F1D1D"/>
                </a:solidFill>
                <a:latin typeface="+mj-lt"/>
                <a:cs typeface="Arial MT"/>
              </a:rPr>
              <a:t> </a:t>
            </a:r>
            <a:r>
              <a:rPr sz="1200" dirty="0">
                <a:solidFill>
                  <a:srgbClr val="1F1D1D"/>
                </a:solidFill>
                <a:latin typeface="+mj-lt"/>
                <a:cs typeface="Arial MT"/>
              </a:rPr>
              <a:t>lucrative</a:t>
            </a:r>
            <a:r>
              <a:rPr sz="1200" spc="-25" dirty="0">
                <a:solidFill>
                  <a:srgbClr val="1F1D1D"/>
                </a:solidFill>
                <a:latin typeface="+mj-lt"/>
                <a:cs typeface="Arial MT"/>
              </a:rPr>
              <a:t> </a:t>
            </a:r>
            <a:r>
              <a:rPr sz="1200" dirty="0">
                <a:solidFill>
                  <a:srgbClr val="1F1D1D"/>
                </a:solidFill>
                <a:latin typeface="+mj-lt"/>
                <a:cs typeface="Arial MT"/>
              </a:rPr>
              <a:t>investment</a:t>
            </a:r>
            <a:r>
              <a:rPr sz="1200" spc="-25" dirty="0">
                <a:solidFill>
                  <a:srgbClr val="1F1D1D"/>
                </a:solidFill>
                <a:latin typeface="+mj-lt"/>
                <a:cs typeface="Arial MT"/>
              </a:rPr>
              <a:t> </a:t>
            </a:r>
            <a:r>
              <a:rPr sz="1200" dirty="0">
                <a:solidFill>
                  <a:srgbClr val="1F1D1D"/>
                </a:solidFill>
                <a:latin typeface="+mj-lt"/>
                <a:cs typeface="Arial MT"/>
              </a:rPr>
              <a:t>opportunities</a:t>
            </a:r>
            <a:r>
              <a:rPr sz="1200" spc="-30" dirty="0">
                <a:solidFill>
                  <a:srgbClr val="1F1D1D"/>
                </a:solidFill>
                <a:latin typeface="+mj-lt"/>
                <a:cs typeface="Arial MT"/>
              </a:rPr>
              <a:t> </a:t>
            </a:r>
            <a:r>
              <a:rPr sz="1200" dirty="0">
                <a:solidFill>
                  <a:srgbClr val="1F1D1D"/>
                </a:solidFill>
                <a:latin typeface="+mj-lt"/>
                <a:cs typeface="Arial MT"/>
              </a:rPr>
              <a:t>in</a:t>
            </a:r>
            <a:r>
              <a:rPr sz="1200" spc="-25" dirty="0">
                <a:solidFill>
                  <a:srgbClr val="1F1D1D"/>
                </a:solidFill>
                <a:latin typeface="+mj-lt"/>
                <a:cs typeface="Arial MT"/>
              </a:rPr>
              <a:t> </a:t>
            </a:r>
            <a:r>
              <a:rPr lang="en-US" sz="1200" dirty="0">
                <a:solidFill>
                  <a:srgbClr val="1F1D1D"/>
                </a:solidFill>
                <a:latin typeface="+mj-lt"/>
                <a:cs typeface="Arial MT"/>
              </a:rPr>
              <a:t>North Rift</a:t>
            </a:r>
            <a:r>
              <a:rPr sz="1200" dirty="0">
                <a:solidFill>
                  <a:srgbClr val="1F1D1D"/>
                </a:solidFill>
                <a:latin typeface="+mj-lt"/>
                <a:cs typeface="PMingLiU-ExtB"/>
              </a:rPr>
              <a:t>,</a:t>
            </a:r>
            <a:r>
              <a:rPr sz="1200" spc="-10" dirty="0">
                <a:solidFill>
                  <a:srgbClr val="1F1D1D"/>
                </a:solidFill>
                <a:latin typeface="+mj-lt"/>
                <a:cs typeface="PMingLiU-ExtB"/>
              </a:rPr>
              <a:t> </a:t>
            </a:r>
            <a:r>
              <a:rPr sz="1200" dirty="0">
                <a:solidFill>
                  <a:srgbClr val="1F1D1D"/>
                </a:solidFill>
                <a:latin typeface="+mj-lt"/>
                <a:cs typeface="Arial MT"/>
              </a:rPr>
              <a:t>focusing</a:t>
            </a:r>
            <a:r>
              <a:rPr sz="1200" spc="-25" dirty="0">
                <a:solidFill>
                  <a:srgbClr val="1F1D1D"/>
                </a:solidFill>
                <a:latin typeface="+mj-lt"/>
                <a:cs typeface="Arial MT"/>
              </a:rPr>
              <a:t> </a:t>
            </a:r>
            <a:r>
              <a:rPr sz="1200" dirty="0">
                <a:solidFill>
                  <a:srgbClr val="1F1D1D"/>
                </a:solidFill>
                <a:latin typeface="+mj-lt"/>
                <a:cs typeface="Arial MT"/>
              </a:rPr>
              <a:t>on</a:t>
            </a:r>
            <a:r>
              <a:rPr sz="1200" spc="-25" dirty="0">
                <a:solidFill>
                  <a:srgbClr val="1F1D1D"/>
                </a:solidFill>
                <a:latin typeface="+mj-lt"/>
                <a:cs typeface="Arial MT"/>
              </a:rPr>
              <a:t> key </a:t>
            </a:r>
            <a:r>
              <a:rPr sz="1200" dirty="0">
                <a:solidFill>
                  <a:srgbClr val="1F1D1D"/>
                </a:solidFill>
                <a:latin typeface="+mj-lt"/>
                <a:cs typeface="Arial MT"/>
              </a:rPr>
              <a:t>sectors</a:t>
            </a:r>
            <a:r>
              <a:rPr sz="1200" spc="-50" dirty="0">
                <a:solidFill>
                  <a:srgbClr val="1F1D1D"/>
                </a:solidFill>
                <a:latin typeface="+mj-lt"/>
                <a:cs typeface="Arial MT"/>
              </a:rPr>
              <a:t> </a:t>
            </a:r>
            <a:r>
              <a:rPr sz="1200" dirty="0">
                <a:solidFill>
                  <a:srgbClr val="1F1D1D"/>
                </a:solidFill>
                <a:latin typeface="+mj-lt"/>
                <a:cs typeface="Arial MT"/>
              </a:rPr>
              <a:t>such</a:t>
            </a:r>
            <a:r>
              <a:rPr sz="1200" spc="-50" dirty="0">
                <a:solidFill>
                  <a:srgbClr val="1F1D1D"/>
                </a:solidFill>
                <a:latin typeface="+mj-lt"/>
                <a:cs typeface="Arial MT"/>
              </a:rPr>
              <a:t> </a:t>
            </a:r>
            <a:r>
              <a:rPr sz="1200" spc="-20" dirty="0">
                <a:solidFill>
                  <a:srgbClr val="1F1D1D"/>
                </a:solidFill>
                <a:latin typeface="+mj-lt"/>
                <a:cs typeface="Arial MT"/>
              </a:rPr>
              <a:t>as</a:t>
            </a:r>
            <a:r>
              <a:rPr sz="1200" spc="-45" dirty="0">
                <a:solidFill>
                  <a:srgbClr val="1F1D1D"/>
                </a:solidFill>
                <a:latin typeface="+mj-lt"/>
                <a:cs typeface="Arial MT"/>
              </a:rPr>
              <a:t> </a:t>
            </a:r>
            <a:r>
              <a:rPr sz="1200" spc="-10" dirty="0">
                <a:solidFill>
                  <a:srgbClr val="1F1D1D"/>
                </a:solidFill>
                <a:latin typeface="+mj-lt"/>
                <a:cs typeface="Arial MT"/>
              </a:rPr>
              <a:t>manufacturing</a:t>
            </a:r>
            <a:r>
              <a:rPr sz="1200" spc="-10" dirty="0">
                <a:solidFill>
                  <a:srgbClr val="1F1D1D"/>
                </a:solidFill>
                <a:latin typeface="+mj-lt"/>
                <a:cs typeface="PMingLiU-ExtB"/>
              </a:rPr>
              <a:t>,</a:t>
            </a:r>
            <a:r>
              <a:rPr sz="1200" spc="-25" dirty="0">
                <a:solidFill>
                  <a:srgbClr val="1F1D1D"/>
                </a:solidFill>
                <a:latin typeface="+mj-lt"/>
                <a:cs typeface="PMingLiU-ExtB"/>
              </a:rPr>
              <a:t> </a:t>
            </a:r>
            <a:r>
              <a:rPr sz="1200" dirty="0">
                <a:solidFill>
                  <a:srgbClr val="1F1D1D"/>
                </a:solidFill>
                <a:latin typeface="+mj-lt"/>
                <a:cs typeface="Arial MT"/>
              </a:rPr>
              <a:t>real</a:t>
            </a:r>
            <a:r>
              <a:rPr sz="1200" spc="-50" dirty="0">
                <a:solidFill>
                  <a:srgbClr val="1F1D1D"/>
                </a:solidFill>
                <a:latin typeface="+mj-lt"/>
                <a:cs typeface="Arial MT"/>
              </a:rPr>
              <a:t> </a:t>
            </a:r>
            <a:r>
              <a:rPr sz="1200" dirty="0">
                <a:solidFill>
                  <a:srgbClr val="1F1D1D"/>
                </a:solidFill>
                <a:latin typeface="+mj-lt"/>
                <a:cs typeface="Arial MT"/>
              </a:rPr>
              <a:t>estate</a:t>
            </a:r>
            <a:r>
              <a:rPr sz="1200" dirty="0">
                <a:solidFill>
                  <a:srgbClr val="1F1D1D"/>
                </a:solidFill>
                <a:latin typeface="+mj-lt"/>
                <a:cs typeface="PMingLiU-ExtB"/>
              </a:rPr>
              <a:t>,</a:t>
            </a:r>
            <a:r>
              <a:rPr sz="1200" spc="-25" dirty="0">
                <a:solidFill>
                  <a:srgbClr val="1F1D1D"/>
                </a:solidFill>
                <a:latin typeface="+mj-lt"/>
                <a:cs typeface="PMingLiU-ExtB"/>
              </a:rPr>
              <a:t> </a:t>
            </a:r>
            <a:r>
              <a:rPr sz="1200" dirty="0">
                <a:solidFill>
                  <a:srgbClr val="1F1D1D"/>
                </a:solidFill>
                <a:latin typeface="+mj-lt"/>
                <a:cs typeface="Arial MT"/>
              </a:rPr>
              <a:t>agriculture</a:t>
            </a:r>
            <a:r>
              <a:rPr sz="1200" dirty="0">
                <a:solidFill>
                  <a:srgbClr val="1F1D1D"/>
                </a:solidFill>
                <a:latin typeface="+mj-lt"/>
                <a:cs typeface="PMingLiU-ExtB"/>
              </a:rPr>
              <a:t>,</a:t>
            </a:r>
            <a:r>
              <a:rPr sz="1200" spc="-30" dirty="0">
                <a:solidFill>
                  <a:srgbClr val="1F1D1D"/>
                </a:solidFill>
                <a:latin typeface="+mj-lt"/>
                <a:cs typeface="PMingLiU-ExtB"/>
              </a:rPr>
              <a:t> </a:t>
            </a:r>
            <a:r>
              <a:rPr sz="1200" dirty="0">
                <a:solidFill>
                  <a:srgbClr val="1F1D1D"/>
                </a:solidFill>
                <a:latin typeface="+mj-lt"/>
                <a:cs typeface="Arial MT"/>
              </a:rPr>
              <a:t>and</a:t>
            </a:r>
            <a:r>
              <a:rPr sz="1200" spc="-45" dirty="0">
                <a:solidFill>
                  <a:srgbClr val="1F1D1D"/>
                </a:solidFill>
                <a:latin typeface="+mj-lt"/>
                <a:cs typeface="Arial MT"/>
              </a:rPr>
              <a:t> </a:t>
            </a:r>
            <a:r>
              <a:rPr sz="1200" spc="-10" dirty="0">
                <a:solidFill>
                  <a:srgbClr val="1F1D1D"/>
                </a:solidFill>
                <a:latin typeface="+mj-lt"/>
                <a:cs typeface="Arial MT"/>
              </a:rPr>
              <a:t>technology</a:t>
            </a:r>
            <a:r>
              <a:rPr lang="en-US" sz="1200" spc="-10" dirty="0">
                <a:solidFill>
                  <a:srgbClr val="1F1D1D"/>
                </a:solidFill>
                <a:latin typeface="+mj-lt"/>
                <a:cs typeface="Arial MT"/>
              </a:rPr>
              <a:t>, Sports Tourism, Hospitality, Logistics, Healthcare, Waste Management, Education, Import and Export.</a:t>
            </a:r>
            <a:endParaRPr sz="1200" dirty="0">
              <a:latin typeface="+mj-lt"/>
              <a:cs typeface="PMingLiU-ExtB"/>
            </a:endParaRPr>
          </a:p>
        </p:txBody>
      </p:sp>
      <p:sp>
        <p:nvSpPr>
          <p:cNvPr id="31" name="object 31"/>
          <p:cNvSpPr txBox="1"/>
          <p:nvPr/>
        </p:nvSpPr>
        <p:spPr>
          <a:xfrm>
            <a:off x="1620376" y="8715907"/>
            <a:ext cx="5292090" cy="586105"/>
          </a:xfrm>
          <a:prstGeom prst="rect">
            <a:avLst/>
          </a:prstGeom>
        </p:spPr>
        <p:txBody>
          <a:bodyPr vert="horz" wrap="square" lIns="0" tIns="14605" rIns="0" bIns="0" rtlCol="0">
            <a:spAutoFit/>
          </a:bodyPr>
          <a:lstStyle/>
          <a:p>
            <a:pPr marL="12700">
              <a:lnSpc>
                <a:spcPts val="1545"/>
              </a:lnSpc>
              <a:spcBef>
                <a:spcPts val="115"/>
              </a:spcBef>
            </a:pPr>
            <a:r>
              <a:rPr sz="1300" b="1" spc="-65" dirty="0">
                <a:solidFill>
                  <a:srgbClr val="01603C"/>
                </a:solidFill>
                <a:latin typeface="+mj-lt"/>
                <a:cs typeface="Arial"/>
              </a:rPr>
              <a:t>Drive</a:t>
            </a:r>
            <a:r>
              <a:rPr sz="1300" b="1" spc="-15" dirty="0">
                <a:solidFill>
                  <a:srgbClr val="01603C"/>
                </a:solidFill>
                <a:latin typeface="+mj-lt"/>
                <a:cs typeface="Arial"/>
              </a:rPr>
              <a:t> </a:t>
            </a:r>
            <a:r>
              <a:rPr sz="1300" b="1" spc="-70" dirty="0">
                <a:solidFill>
                  <a:srgbClr val="01603C"/>
                </a:solidFill>
                <a:latin typeface="+mj-lt"/>
                <a:cs typeface="Arial"/>
              </a:rPr>
              <a:t>Sustainable</a:t>
            </a:r>
            <a:r>
              <a:rPr sz="1300" b="1" spc="-15" dirty="0">
                <a:solidFill>
                  <a:srgbClr val="01603C"/>
                </a:solidFill>
                <a:latin typeface="+mj-lt"/>
                <a:cs typeface="Arial"/>
              </a:rPr>
              <a:t> </a:t>
            </a:r>
            <a:r>
              <a:rPr sz="1300" b="1" spc="-10" dirty="0">
                <a:solidFill>
                  <a:srgbClr val="01603C"/>
                </a:solidFill>
                <a:latin typeface="+mj-lt"/>
                <a:cs typeface="Arial"/>
              </a:rPr>
              <a:t>Practices</a:t>
            </a:r>
            <a:r>
              <a:rPr sz="1200" b="1" spc="-10" dirty="0">
                <a:solidFill>
                  <a:srgbClr val="01603C"/>
                </a:solidFill>
                <a:latin typeface="+mj-lt"/>
                <a:cs typeface="Calibri"/>
              </a:rPr>
              <a:t>:</a:t>
            </a:r>
            <a:endParaRPr sz="1200">
              <a:latin typeface="+mj-lt"/>
              <a:cs typeface="Calibri"/>
            </a:endParaRPr>
          </a:p>
          <a:p>
            <a:pPr marL="12700" marR="5080">
              <a:lnSpc>
                <a:spcPts val="1430"/>
              </a:lnSpc>
              <a:spcBef>
                <a:spcPts val="35"/>
              </a:spcBef>
            </a:pPr>
            <a:r>
              <a:rPr sz="1200" spc="-25" dirty="0">
                <a:solidFill>
                  <a:srgbClr val="1F1D1D"/>
                </a:solidFill>
                <a:latin typeface="+mj-lt"/>
                <a:cs typeface="Arial MT"/>
              </a:rPr>
              <a:t>Emphasize</a:t>
            </a:r>
            <a:r>
              <a:rPr sz="1200" spc="-10" dirty="0">
                <a:solidFill>
                  <a:srgbClr val="1F1D1D"/>
                </a:solidFill>
                <a:latin typeface="+mj-lt"/>
                <a:cs typeface="Arial MT"/>
              </a:rPr>
              <a:t> </a:t>
            </a:r>
            <a:r>
              <a:rPr sz="1200" dirty="0">
                <a:solidFill>
                  <a:srgbClr val="1F1D1D"/>
                </a:solidFill>
                <a:latin typeface="+mj-lt"/>
                <a:cs typeface="Arial MT"/>
              </a:rPr>
              <a:t>the</a:t>
            </a:r>
            <a:r>
              <a:rPr sz="1200" spc="-5" dirty="0">
                <a:solidFill>
                  <a:srgbClr val="1F1D1D"/>
                </a:solidFill>
                <a:latin typeface="+mj-lt"/>
                <a:cs typeface="Arial MT"/>
              </a:rPr>
              <a:t> </a:t>
            </a:r>
            <a:r>
              <a:rPr sz="1200" dirty="0">
                <a:solidFill>
                  <a:srgbClr val="1F1D1D"/>
                </a:solidFill>
                <a:latin typeface="+mj-lt"/>
                <a:cs typeface="Arial MT"/>
              </a:rPr>
              <a:t>importance</a:t>
            </a:r>
            <a:r>
              <a:rPr sz="1200" spc="-10" dirty="0">
                <a:solidFill>
                  <a:srgbClr val="1F1D1D"/>
                </a:solidFill>
                <a:latin typeface="+mj-lt"/>
                <a:cs typeface="Arial MT"/>
              </a:rPr>
              <a:t> </a:t>
            </a:r>
            <a:r>
              <a:rPr sz="1200" dirty="0">
                <a:solidFill>
                  <a:srgbClr val="1F1D1D"/>
                </a:solidFill>
                <a:latin typeface="+mj-lt"/>
                <a:cs typeface="Arial MT"/>
              </a:rPr>
              <a:t>of</a:t>
            </a:r>
            <a:r>
              <a:rPr sz="1200" spc="-5" dirty="0">
                <a:solidFill>
                  <a:srgbClr val="1F1D1D"/>
                </a:solidFill>
                <a:latin typeface="+mj-lt"/>
                <a:cs typeface="Arial MT"/>
              </a:rPr>
              <a:t> </a:t>
            </a:r>
            <a:r>
              <a:rPr sz="1200" dirty="0">
                <a:solidFill>
                  <a:srgbClr val="1F1D1D"/>
                </a:solidFill>
                <a:latin typeface="+mj-lt"/>
                <a:cs typeface="Arial MT"/>
              </a:rPr>
              <a:t>integrating</a:t>
            </a:r>
            <a:r>
              <a:rPr sz="1200" spc="-5" dirty="0">
                <a:solidFill>
                  <a:srgbClr val="1F1D1D"/>
                </a:solidFill>
                <a:latin typeface="+mj-lt"/>
                <a:cs typeface="Arial MT"/>
              </a:rPr>
              <a:t> </a:t>
            </a:r>
            <a:r>
              <a:rPr sz="1200" spc="-10" dirty="0">
                <a:solidFill>
                  <a:srgbClr val="1F1D1D"/>
                </a:solidFill>
                <a:latin typeface="+mj-lt"/>
                <a:cs typeface="Arial MT"/>
              </a:rPr>
              <a:t>sustainability </a:t>
            </a:r>
            <a:r>
              <a:rPr sz="1200" dirty="0">
                <a:solidFill>
                  <a:srgbClr val="1F1D1D"/>
                </a:solidFill>
                <a:latin typeface="+mj-lt"/>
                <a:cs typeface="Arial MT"/>
              </a:rPr>
              <a:t>into</a:t>
            </a:r>
            <a:r>
              <a:rPr sz="1200" spc="-5" dirty="0">
                <a:solidFill>
                  <a:srgbClr val="1F1D1D"/>
                </a:solidFill>
                <a:latin typeface="+mj-lt"/>
                <a:cs typeface="Arial MT"/>
              </a:rPr>
              <a:t> </a:t>
            </a:r>
            <a:r>
              <a:rPr sz="1200" spc="-10" dirty="0">
                <a:solidFill>
                  <a:srgbClr val="1F1D1D"/>
                </a:solidFill>
                <a:latin typeface="+mj-lt"/>
                <a:cs typeface="Arial MT"/>
              </a:rPr>
              <a:t>business operations </a:t>
            </a:r>
            <a:r>
              <a:rPr sz="1200" dirty="0">
                <a:solidFill>
                  <a:srgbClr val="1F1D1D"/>
                </a:solidFill>
                <a:latin typeface="+mj-lt"/>
                <a:cs typeface="Arial MT"/>
              </a:rPr>
              <a:t>for</a:t>
            </a:r>
            <a:r>
              <a:rPr sz="1200" spc="-15" dirty="0">
                <a:solidFill>
                  <a:srgbClr val="1F1D1D"/>
                </a:solidFill>
                <a:latin typeface="+mj-lt"/>
                <a:cs typeface="Arial MT"/>
              </a:rPr>
              <a:t> </a:t>
            </a:r>
            <a:r>
              <a:rPr sz="1200" dirty="0">
                <a:solidFill>
                  <a:srgbClr val="1F1D1D"/>
                </a:solidFill>
                <a:latin typeface="+mj-lt"/>
                <a:cs typeface="Arial MT"/>
              </a:rPr>
              <a:t>long</a:t>
            </a:r>
            <a:r>
              <a:rPr sz="1200" dirty="0">
                <a:solidFill>
                  <a:srgbClr val="1F1D1D"/>
                </a:solidFill>
                <a:latin typeface="+mj-lt"/>
                <a:cs typeface="PMingLiU-ExtB"/>
              </a:rPr>
              <a:t>-</a:t>
            </a:r>
            <a:r>
              <a:rPr sz="1200" dirty="0">
                <a:solidFill>
                  <a:srgbClr val="1F1D1D"/>
                </a:solidFill>
                <a:latin typeface="+mj-lt"/>
                <a:cs typeface="Arial MT"/>
              </a:rPr>
              <a:t>term</a:t>
            </a:r>
            <a:r>
              <a:rPr sz="1200" spc="-10" dirty="0">
                <a:solidFill>
                  <a:srgbClr val="1F1D1D"/>
                </a:solidFill>
                <a:latin typeface="+mj-lt"/>
                <a:cs typeface="Arial MT"/>
              </a:rPr>
              <a:t> success</a:t>
            </a:r>
            <a:r>
              <a:rPr sz="1200" spc="-10" dirty="0">
                <a:solidFill>
                  <a:srgbClr val="1F1D1D"/>
                </a:solidFill>
                <a:latin typeface="+mj-lt"/>
                <a:cs typeface="PMingLiU-ExtB"/>
              </a:rPr>
              <a:t>.</a:t>
            </a:r>
            <a:endParaRPr sz="1200">
              <a:latin typeface="+mj-lt"/>
              <a:cs typeface="PMingLiU-ExtB"/>
            </a:endParaRPr>
          </a:p>
        </p:txBody>
      </p:sp>
      <p:sp>
        <p:nvSpPr>
          <p:cNvPr id="32" name="object 32"/>
          <p:cNvSpPr txBox="1"/>
          <p:nvPr/>
        </p:nvSpPr>
        <p:spPr>
          <a:xfrm>
            <a:off x="1564489" y="2841520"/>
            <a:ext cx="5220970" cy="767080"/>
          </a:xfrm>
          <a:prstGeom prst="rect">
            <a:avLst/>
          </a:prstGeom>
        </p:spPr>
        <p:txBody>
          <a:bodyPr vert="horz" wrap="square" lIns="0" tIns="14605" rIns="0" bIns="0" rtlCol="0">
            <a:spAutoFit/>
          </a:bodyPr>
          <a:lstStyle/>
          <a:p>
            <a:pPr marL="12700">
              <a:lnSpc>
                <a:spcPts val="1545"/>
              </a:lnSpc>
              <a:spcBef>
                <a:spcPts val="115"/>
              </a:spcBef>
            </a:pPr>
            <a:r>
              <a:rPr sz="1300" b="1" spc="-50" dirty="0">
                <a:solidFill>
                  <a:srgbClr val="01603C"/>
                </a:solidFill>
                <a:latin typeface="+mj-lt"/>
                <a:cs typeface="Arial"/>
              </a:rPr>
              <a:t>Facilitate</a:t>
            </a:r>
            <a:r>
              <a:rPr sz="1300" b="1" spc="-10" dirty="0">
                <a:solidFill>
                  <a:srgbClr val="01603C"/>
                </a:solidFill>
                <a:latin typeface="+mj-lt"/>
                <a:cs typeface="Arial"/>
              </a:rPr>
              <a:t> Networking</a:t>
            </a:r>
            <a:r>
              <a:rPr sz="1200" b="1" spc="-10" dirty="0">
                <a:solidFill>
                  <a:srgbClr val="01603C"/>
                </a:solidFill>
                <a:latin typeface="+mj-lt"/>
                <a:cs typeface="Calibri"/>
              </a:rPr>
              <a:t>:</a:t>
            </a:r>
            <a:endParaRPr sz="1200" dirty="0">
              <a:latin typeface="+mj-lt"/>
              <a:cs typeface="Calibri"/>
            </a:endParaRPr>
          </a:p>
          <a:p>
            <a:pPr marL="12700" marR="5080">
              <a:lnSpc>
                <a:spcPts val="1430"/>
              </a:lnSpc>
              <a:spcBef>
                <a:spcPts val="35"/>
              </a:spcBef>
            </a:pPr>
            <a:r>
              <a:rPr sz="1200" dirty="0">
                <a:solidFill>
                  <a:srgbClr val="1F1D1D"/>
                </a:solidFill>
                <a:latin typeface="+mj-lt"/>
                <a:cs typeface="Arial MT"/>
              </a:rPr>
              <a:t>O</a:t>
            </a:r>
            <a:r>
              <a:rPr lang="en-US" sz="1200" spc="-35" dirty="0">
                <a:solidFill>
                  <a:srgbClr val="1F1D1D"/>
                </a:solidFill>
                <a:latin typeface="+mj-lt"/>
                <a:cs typeface="Arial MT"/>
              </a:rPr>
              <a:t>ff</a:t>
            </a:r>
            <a:r>
              <a:rPr sz="1200" dirty="0">
                <a:solidFill>
                  <a:srgbClr val="1F1D1D"/>
                </a:solidFill>
                <a:latin typeface="+mj-lt"/>
                <a:cs typeface="Arial MT"/>
              </a:rPr>
              <a:t>er</a:t>
            </a:r>
            <a:r>
              <a:rPr sz="1200" spc="-30" dirty="0">
                <a:solidFill>
                  <a:srgbClr val="1F1D1D"/>
                </a:solidFill>
                <a:latin typeface="+mj-lt"/>
                <a:cs typeface="Arial MT"/>
              </a:rPr>
              <a:t> </a:t>
            </a:r>
            <a:r>
              <a:rPr sz="1200" dirty="0">
                <a:solidFill>
                  <a:srgbClr val="1F1D1D"/>
                </a:solidFill>
                <a:latin typeface="+mj-lt"/>
                <a:cs typeface="Arial MT"/>
              </a:rPr>
              <a:t>a</a:t>
            </a:r>
            <a:r>
              <a:rPr sz="1200" spc="-35" dirty="0">
                <a:solidFill>
                  <a:srgbClr val="1F1D1D"/>
                </a:solidFill>
                <a:latin typeface="+mj-lt"/>
                <a:cs typeface="Arial MT"/>
              </a:rPr>
              <a:t> </a:t>
            </a:r>
            <a:r>
              <a:rPr sz="1200" dirty="0">
                <a:solidFill>
                  <a:srgbClr val="1F1D1D"/>
                </a:solidFill>
                <a:latin typeface="+mj-lt"/>
                <a:cs typeface="Arial MT"/>
              </a:rPr>
              <a:t>conducive</a:t>
            </a:r>
            <a:r>
              <a:rPr sz="1200" spc="-30" dirty="0">
                <a:solidFill>
                  <a:srgbClr val="1F1D1D"/>
                </a:solidFill>
                <a:latin typeface="+mj-lt"/>
                <a:cs typeface="Arial MT"/>
              </a:rPr>
              <a:t> </a:t>
            </a:r>
            <a:r>
              <a:rPr sz="1200" dirty="0">
                <a:solidFill>
                  <a:srgbClr val="1F1D1D"/>
                </a:solidFill>
                <a:latin typeface="+mj-lt"/>
                <a:cs typeface="Arial MT"/>
              </a:rPr>
              <a:t>environment</a:t>
            </a:r>
            <a:r>
              <a:rPr sz="1200" spc="-35" dirty="0">
                <a:solidFill>
                  <a:srgbClr val="1F1D1D"/>
                </a:solidFill>
                <a:latin typeface="+mj-lt"/>
                <a:cs typeface="Arial MT"/>
              </a:rPr>
              <a:t> </a:t>
            </a:r>
            <a:r>
              <a:rPr sz="1200" dirty="0">
                <a:solidFill>
                  <a:srgbClr val="1F1D1D"/>
                </a:solidFill>
                <a:latin typeface="+mj-lt"/>
                <a:cs typeface="Arial MT"/>
              </a:rPr>
              <a:t>for</a:t>
            </a:r>
            <a:r>
              <a:rPr sz="1200" spc="-30" dirty="0">
                <a:solidFill>
                  <a:srgbClr val="1F1D1D"/>
                </a:solidFill>
                <a:latin typeface="+mj-lt"/>
                <a:cs typeface="Arial MT"/>
              </a:rPr>
              <a:t> </a:t>
            </a:r>
            <a:r>
              <a:rPr sz="1200" dirty="0">
                <a:solidFill>
                  <a:srgbClr val="1F1D1D"/>
                </a:solidFill>
                <a:latin typeface="+mj-lt"/>
                <a:cs typeface="Arial MT"/>
              </a:rPr>
              <a:t>entrepreneurs</a:t>
            </a:r>
            <a:r>
              <a:rPr sz="1200" dirty="0">
                <a:solidFill>
                  <a:srgbClr val="1F1D1D"/>
                </a:solidFill>
                <a:latin typeface="+mj-lt"/>
                <a:cs typeface="PMingLiU-ExtB"/>
              </a:rPr>
              <a:t>,</a:t>
            </a:r>
            <a:r>
              <a:rPr sz="1200" spc="-15" dirty="0">
                <a:solidFill>
                  <a:srgbClr val="1F1D1D"/>
                </a:solidFill>
                <a:latin typeface="+mj-lt"/>
                <a:cs typeface="PMingLiU-ExtB"/>
              </a:rPr>
              <a:t> </a:t>
            </a:r>
            <a:r>
              <a:rPr sz="1200" spc="-10" dirty="0">
                <a:solidFill>
                  <a:srgbClr val="1F1D1D"/>
                </a:solidFill>
                <a:latin typeface="+mj-lt"/>
                <a:cs typeface="Arial MT"/>
              </a:rPr>
              <a:t>business</a:t>
            </a:r>
            <a:r>
              <a:rPr sz="1200" spc="-30" dirty="0">
                <a:solidFill>
                  <a:srgbClr val="1F1D1D"/>
                </a:solidFill>
                <a:latin typeface="+mj-lt"/>
                <a:cs typeface="Arial MT"/>
              </a:rPr>
              <a:t> </a:t>
            </a:r>
            <a:r>
              <a:rPr sz="1200" dirty="0">
                <a:solidFill>
                  <a:srgbClr val="1F1D1D"/>
                </a:solidFill>
                <a:latin typeface="+mj-lt"/>
                <a:cs typeface="Arial MT"/>
              </a:rPr>
              <a:t>leaders</a:t>
            </a:r>
            <a:r>
              <a:rPr sz="1200" dirty="0">
                <a:solidFill>
                  <a:srgbClr val="1F1D1D"/>
                </a:solidFill>
                <a:latin typeface="+mj-lt"/>
                <a:cs typeface="PMingLiU-ExtB"/>
              </a:rPr>
              <a:t>,</a:t>
            </a:r>
            <a:r>
              <a:rPr sz="1200" spc="-10" dirty="0">
                <a:solidFill>
                  <a:srgbClr val="1F1D1D"/>
                </a:solidFill>
                <a:latin typeface="+mj-lt"/>
                <a:cs typeface="PMingLiU-ExtB"/>
              </a:rPr>
              <a:t> </a:t>
            </a:r>
            <a:r>
              <a:rPr sz="1200" dirty="0">
                <a:solidFill>
                  <a:srgbClr val="1F1D1D"/>
                </a:solidFill>
                <a:latin typeface="+mj-lt"/>
                <a:cs typeface="Arial MT"/>
              </a:rPr>
              <a:t>and</a:t>
            </a:r>
            <a:r>
              <a:rPr sz="1200" spc="-35" dirty="0">
                <a:solidFill>
                  <a:srgbClr val="1F1D1D"/>
                </a:solidFill>
                <a:latin typeface="+mj-lt"/>
                <a:cs typeface="Arial MT"/>
              </a:rPr>
              <a:t> </a:t>
            </a:r>
            <a:r>
              <a:rPr sz="1200" spc="-10" dirty="0">
                <a:solidFill>
                  <a:srgbClr val="1F1D1D"/>
                </a:solidFill>
                <a:latin typeface="+mj-lt"/>
                <a:cs typeface="Arial MT"/>
              </a:rPr>
              <a:t>stake</a:t>
            </a:r>
            <a:r>
              <a:rPr sz="1200" spc="-10" dirty="0">
                <a:solidFill>
                  <a:srgbClr val="1F1D1D"/>
                </a:solidFill>
                <a:latin typeface="+mj-lt"/>
                <a:cs typeface="PMingLiU-ExtB"/>
              </a:rPr>
              <a:t>- </a:t>
            </a:r>
            <a:r>
              <a:rPr sz="1200" dirty="0">
                <a:solidFill>
                  <a:srgbClr val="1F1D1D"/>
                </a:solidFill>
                <a:latin typeface="+mj-lt"/>
                <a:cs typeface="Arial MT"/>
              </a:rPr>
              <a:t>holders</a:t>
            </a:r>
            <a:r>
              <a:rPr sz="1200" spc="-25" dirty="0">
                <a:solidFill>
                  <a:srgbClr val="1F1D1D"/>
                </a:solidFill>
                <a:latin typeface="+mj-lt"/>
                <a:cs typeface="Arial MT"/>
              </a:rPr>
              <a:t> </a:t>
            </a:r>
            <a:r>
              <a:rPr sz="1200" dirty="0">
                <a:solidFill>
                  <a:srgbClr val="1F1D1D"/>
                </a:solidFill>
                <a:latin typeface="+mj-lt"/>
                <a:cs typeface="Arial MT"/>
              </a:rPr>
              <a:t>to</a:t>
            </a:r>
            <a:r>
              <a:rPr sz="1200" spc="-20" dirty="0">
                <a:solidFill>
                  <a:srgbClr val="1F1D1D"/>
                </a:solidFill>
                <a:latin typeface="+mj-lt"/>
                <a:cs typeface="Arial MT"/>
              </a:rPr>
              <a:t> </a:t>
            </a:r>
            <a:r>
              <a:rPr sz="1200" dirty="0">
                <a:solidFill>
                  <a:srgbClr val="1F1D1D"/>
                </a:solidFill>
                <a:latin typeface="+mj-lt"/>
                <a:cs typeface="Arial MT"/>
              </a:rPr>
              <a:t>connect</a:t>
            </a:r>
            <a:r>
              <a:rPr sz="1200" dirty="0">
                <a:solidFill>
                  <a:srgbClr val="1F1D1D"/>
                </a:solidFill>
                <a:latin typeface="+mj-lt"/>
                <a:cs typeface="PMingLiU-ExtB"/>
              </a:rPr>
              <a:t>, </a:t>
            </a:r>
            <a:r>
              <a:rPr sz="1200" dirty="0">
                <a:solidFill>
                  <a:srgbClr val="1F1D1D"/>
                </a:solidFill>
                <a:latin typeface="+mj-lt"/>
                <a:cs typeface="Arial MT"/>
              </a:rPr>
              <a:t>collaborate</a:t>
            </a:r>
            <a:r>
              <a:rPr sz="1200" dirty="0">
                <a:solidFill>
                  <a:srgbClr val="1F1D1D"/>
                </a:solidFill>
                <a:latin typeface="+mj-lt"/>
                <a:cs typeface="PMingLiU-ExtB"/>
              </a:rPr>
              <a:t>, </a:t>
            </a:r>
            <a:r>
              <a:rPr sz="1200" dirty="0">
                <a:solidFill>
                  <a:srgbClr val="1F1D1D"/>
                </a:solidFill>
                <a:latin typeface="+mj-lt"/>
                <a:cs typeface="Arial MT"/>
              </a:rPr>
              <a:t>and</a:t>
            </a:r>
            <a:r>
              <a:rPr sz="1200" spc="-25" dirty="0">
                <a:solidFill>
                  <a:srgbClr val="1F1D1D"/>
                </a:solidFill>
                <a:latin typeface="+mj-lt"/>
                <a:cs typeface="Arial MT"/>
              </a:rPr>
              <a:t> </a:t>
            </a:r>
            <a:r>
              <a:rPr sz="1200" dirty="0">
                <a:solidFill>
                  <a:srgbClr val="1F1D1D"/>
                </a:solidFill>
                <a:latin typeface="+mj-lt"/>
                <a:cs typeface="Arial MT"/>
              </a:rPr>
              <a:t>facilitate</a:t>
            </a:r>
            <a:r>
              <a:rPr lang="en-US" sz="1200" dirty="0">
                <a:solidFill>
                  <a:srgbClr val="1F1D1D"/>
                </a:solidFill>
                <a:latin typeface="+mj-lt"/>
                <a:cs typeface="Arial MT"/>
              </a:rPr>
              <a:t> B2G,</a:t>
            </a:r>
            <a:r>
              <a:rPr sz="1200" spc="-20" dirty="0">
                <a:solidFill>
                  <a:srgbClr val="1F1D1D"/>
                </a:solidFill>
                <a:latin typeface="+mj-lt"/>
                <a:cs typeface="Arial MT"/>
              </a:rPr>
              <a:t> </a:t>
            </a:r>
            <a:r>
              <a:rPr sz="1200" dirty="0">
                <a:solidFill>
                  <a:srgbClr val="1F1D1D"/>
                </a:solidFill>
                <a:latin typeface="+mj-lt"/>
                <a:cs typeface="Arial MT"/>
              </a:rPr>
              <a:t>B2B</a:t>
            </a:r>
            <a:r>
              <a:rPr lang="en-US" sz="1200" dirty="0">
                <a:solidFill>
                  <a:srgbClr val="1F1D1D"/>
                </a:solidFill>
                <a:latin typeface="+mj-lt"/>
                <a:cs typeface="Arial MT"/>
              </a:rPr>
              <a:t>, B2C </a:t>
            </a:r>
            <a:r>
              <a:rPr sz="1200" spc="-20" dirty="0">
                <a:solidFill>
                  <a:srgbClr val="1F1D1D"/>
                </a:solidFill>
                <a:latin typeface="+mj-lt"/>
                <a:cs typeface="Arial MT"/>
              </a:rPr>
              <a:t> </a:t>
            </a:r>
            <a:r>
              <a:rPr sz="1200" dirty="0">
                <a:solidFill>
                  <a:srgbClr val="1F1D1D"/>
                </a:solidFill>
                <a:latin typeface="+mj-lt"/>
                <a:cs typeface="Arial MT"/>
              </a:rPr>
              <a:t>networking</a:t>
            </a:r>
            <a:r>
              <a:rPr sz="1200" spc="-20" dirty="0">
                <a:solidFill>
                  <a:srgbClr val="1F1D1D"/>
                </a:solidFill>
                <a:latin typeface="+mj-lt"/>
                <a:cs typeface="Arial MT"/>
              </a:rPr>
              <a:t> </a:t>
            </a:r>
            <a:r>
              <a:rPr sz="1200" spc="-10" dirty="0">
                <a:solidFill>
                  <a:srgbClr val="1F1D1D"/>
                </a:solidFill>
                <a:latin typeface="+mj-lt"/>
                <a:cs typeface="Arial MT"/>
              </a:rPr>
              <a:t>across</a:t>
            </a:r>
            <a:r>
              <a:rPr sz="1200" spc="-20" dirty="0">
                <a:solidFill>
                  <a:srgbClr val="1F1D1D"/>
                </a:solidFill>
                <a:latin typeface="+mj-lt"/>
                <a:cs typeface="Arial MT"/>
              </a:rPr>
              <a:t> </a:t>
            </a:r>
            <a:r>
              <a:rPr sz="1200" spc="-10" dirty="0">
                <a:solidFill>
                  <a:srgbClr val="1F1D1D"/>
                </a:solidFill>
                <a:latin typeface="+mj-lt"/>
                <a:cs typeface="Arial MT"/>
              </a:rPr>
              <a:t>various industries</a:t>
            </a:r>
            <a:r>
              <a:rPr lang="en-US" sz="1200" spc="-10" dirty="0">
                <a:solidFill>
                  <a:srgbClr val="1F1D1D"/>
                </a:solidFill>
                <a:latin typeface="+mj-lt"/>
                <a:cs typeface="Arial MT"/>
              </a:rPr>
              <a:t> and MOU signing.</a:t>
            </a:r>
            <a:endParaRPr sz="1200" dirty="0">
              <a:latin typeface="+mj-lt"/>
              <a:cs typeface="Arial MT"/>
            </a:endParaRPr>
          </a:p>
        </p:txBody>
      </p:sp>
      <p:sp>
        <p:nvSpPr>
          <p:cNvPr id="33" name="object 33"/>
          <p:cNvSpPr txBox="1"/>
          <p:nvPr/>
        </p:nvSpPr>
        <p:spPr>
          <a:xfrm>
            <a:off x="1620376" y="4309030"/>
            <a:ext cx="5345430" cy="586105"/>
          </a:xfrm>
          <a:prstGeom prst="rect">
            <a:avLst/>
          </a:prstGeom>
        </p:spPr>
        <p:txBody>
          <a:bodyPr vert="horz" wrap="square" lIns="0" tIns="14605" rIns="0" bIns="0" rtlCol="0">
            <a:spAutoFit/>
          </a:bodyPr>
          <a:lstStyle/>
          <a:p>
            <a:pPr marL="12700">
              <a:lnSpc>
                <a:spcPts val="1545"/>
              </a:lnSpc>
              <a:spcBef>
                <a:spcPts val="115"/>
              </a:spcBef>
            </a:pPr>
            <a:r>
              <a:rPr sz="1300" b="1" spc="-75" dirty="0">
                <a:solidFill>
                  <a:srgbClr val="01603C"/>
                </a:solidFill>
                <a:latin typeface="+mj-lt"/>
                <a:cs typeface="Arial"/>
              </a:rPr>
              <a:t>Support</a:t>
            </a:r>
            <a:r>
              <a:rPr sz="1300" b="1" spc="-45" dirty="0">
                <a:solidFill>
                  <a:srgbClr val="01603C"/>
                </a:solidFill>
                <a:latin typeface="+mj-lt"/>
                <a:cs typeface="Arial"/>
              </a:rPr>
              <a:t> </a:t>
            </a:r>
            <a:r>
              <a:rPr sz="1300" b="1" spc="-80" dirty="0">
                <a:solidFill>
                  <a:srgbClr val="01603C"/>
                </a:solidFill>
                <a:latin typeface="+mj-lt"/>
                <a:cs typeface="Arial"/>
              </a:rPr>
              <a:t>Policy</a:t>
            </a:r>
            <a:r>
              <a:rPr sz="1300" b="1" spc="-40" dirty="0">
                <a:solidFill>
                  <a:srgbClr val="01603C"/>
                </a:solidFill>
                <a:latin typeface="+mj-lt"/>
                <a:cs typeface="Arial"/>
              </a:rPr>
              <a:t> </a:t>
            </a:r>
            <a:r>
              <a:rPr sz="1300" b="1" spc="-10" dirty="0">
                <a:solidFill>
                  <a:srgbClr val="01603C"/>
                </a:solidFill>
                <a:latin typeface="+mj-lt"/>
                <a:cs typeface="Arial"/>
              </a:rPr>
              <a:t>Dialogue</a:t>
            </a:r>
            <a:r>
              <a:rPr sz="1200" b="1" spc="-10" dirty="0">
                <a:solidFill>
                  <a:srgbClr val="01603C"/>
                </a:solidFill>
                <a:latin typeface="+mj-lt"/>
                <a:cs typeface="Calibri"/>
              </a:rPr>
              <a:t>:</a:t>
            </a:r>
            <a:endParaRPr sz="1200" dirty="0">
              <a:latin typeface="+mj-lt"/>
              <a:cs typeface="Calibri"/>
            </a:endParaRPr>
          </a:p>
          <a:p>
            <a:pPr marL="12700" marR="5080">
              <a:lnSpc>
                <a:spcPts val="1430"/>
              </a:lnSpc>
              <a:spcBef>
                <a:spcPts val="35"/>
              </a:spcBef>
            </a:pPr>
            <a:r>
              <a:rPr sz="1200" spc="-10" dirty="0">
                <a:solidFill>
                  <a:srgbClr val="1F1D1D"/>
                </a:solidFill>
                <a:latin typeface="+mj-lt"/>
                <a:cs typeface="Arial MT"/>
              </a:rPr>
              <a:t>Encourage</a:t>
            </a:r>
            <a:r>
              <a:rPr sz="1200" spc="-35" dirty="0">
                <a:solidFill>
                  <a:srgbClr val="1F1D1D"/>
                </a:solidFill>
                <a:latin typeface="+mj-lt"/>
                <a:cs typeface="Arial MT"/>
              </a:rPr>
              <a:t> </a:t>
            </a:r>
            <a:r>
              <a:rPr sz="1200" spc="-10" dirty="0">
                <a:solidFill>
                  <a:srgbClr val="1F1D1D"/>
                </a:solidFill>
                <a:latin typeface="+mj-lt"/>
                <a:cs typeface="Arial MT"/>
              </a:rPr>
              <a:t>discussions</a:t>
            </a:r>
            <a:r>
              <a:rPr sz="1200" spc="-30" dirty="0">
                <a:solidFill>
                  <a:srgbClr val="1F1D1D"/>
                </a:solidFill>
                <a:latin typeface="+mj-lt"/>
                <a:cs typeface="Arial MT"/>
              </a:rPr>
              <a:t> </a:t>
            </a:r>
            <a:r>
              <a:rPr sz="1200" dirty="0">
                <a:solidFill>
                  <a:srgbClr val="1F1D1D"/>
                </a:solidFill>
                <a:latin typeface="+mj-lt"/>
                <a:cs typeface="Arial MT"/>
              </a:rPr>
              <a:t>with</a:t>
            </a:r>
            <a:r>
              <a:rPr sz="1200" spc="-30" dirty="0">
                <a:solidFill>
                  <a:srgbClr val="1F1D1D"/>
                </a:solidFill>
                <a:latin typeface="+mj-lt"/>
                <a:cs typeface="Arial MT"/>
              </a:rPr>
              <a:t> </a:t>
            </a:r>
            <a:r>
              <a:rPr sz="1200" dirty="0">
                <a:solidFill>
                  <a:srgbClr val="1F1D1D"/>
                </a:solidFill>
                <a:latin typeface="+mj-lt"/>
                <a:cs typeface="Arial MT"/>
              </a:rPr>
              <a:t>policymakers</a:t>
            </a:r>
            <a:r>
              <a:rPr sz="1200" spc="-30" dirty="0">
                <a:solidFill>
                  <a:srgbClr val="1F1D1D"/>
                </a:solidFill>
                <a:latin typeface="+mj-lt"/>
                <a:cs typeface="Arial MT"/>
              </a:rPr>
              <a:t> </a:t>
            </a:r>
            <a:r>
              <a:rPr sz="1200" dirty="0">
                <a:solidFill>
                  <a:srgbClr val="1F1D1D"/>
                </a:solidFill>
                <a:latin typeface="+mj-lt"/>
                <a:cs typeface="Arial MT"/>
              </a:rPr>
              <a:t>to</a:t>
            </a:r>
            <a:r>
              <a:rPr sz="1200" spc="-35" dirty="0">
                <a:solidFill>
                  <a:srgbClr val="1F1D1D"/>
                </a:solidFill>
                <a:latin typeface="+mj-lt"/>
                <a:cs typeface="Arial MT"/>
              </a:rPr>
              <a:t> </a:t>
            </a:r>
            <a:r>
              <a:rPr sz="1200" dirty="0">
                <a:solidFill>
                  <a:srgbClr val="1F1D1D"/>
                </a:solidFill>
                <a:latin typeface="+mj-lt"/>
                <a:cs typeface="Arial MT"/>
              </a:rPr>
              <a:t>create</a:t>
            </a:r>
            <a:r>
              <a:rPr sz="1200" spc="-30" dirty="0">
                <a:solidFill>
                  <a:srgbClr val="1F1D1D"/>
                </a:solidFill>
                <a:latin typeface="+mj-lt"/>
                <a:cs typeface="Arial MT"/>
              </a:rPr>
              <a:t> </a:t>
            </a:r>
            <a:r>
              <a:rPr sz="1200" dirty="0">
                <a:solidFill>
                  <a:srgbClr val="1F1D1D"/>
                </a:solidFill>
                <a:latin typeface="+mj-lt"/>
                <a:cs typeface="Arial MT"/>
              </a:rPr>
              <a:t>an</a:t>
            </a:r>
            <a:r>
              <a:rPr sz="1200" spc="-30" dirty="0">
                <a:solidFill>
                  <a:srgbClr val="1F1D1D"/>
                </a:solidFill>
                <a:latin typeface="+mj-lt"/>
                <a:cs typeface="Arial MT"/>
              </a:rPr>
              <a:t> </a:t>
            </a:r>
            <a:r>
              <a:rPr sz="1200" dirty="0">
                <a:solidFill>
                  <a:srgbClr val="1F1D1D"/>
                </a:solidFill>
                <a:latin typeface="+mj-lt"/>
                <a:cs typeface="Arial MT"/>
              </a:rPr>
              <a:t>enabling</a:t>
            </a:r>
            <a:r>
              <a:rPr sz="1200" spc="-30" dirty="0">
                <a:solidFill>
                  <a:srgbClr val="1F1D1D"/>
                </a:solidFill>
                <a:latin typeface="+mj-lt"/>
                <a:cs typeface="Arial MT"/>
              </a:rPr>
              <a:t> </a:t>
            </a:r>
            <a:r>
              <a:rPr sz="1200" dirty="0">
                <a:solidFill>
                  <a:srgbClr val="1F1D1D"/>
                </a:solidFill>
                <a:latin typeface="+mj-lt"/>
                <a:cs typeface="Arial MT"/>
              </a:rPr>
              <a:t>environment</a:t>
            </a:r>
            <a:r>
              <a:rPr sz="1200" spc="-35" dirty="0">
                <a:solidFill>
                  <a:srgbClr val="1F1D1D"/>
                </a:solidFill>
                <a:latin typeface="+mj-lt"/>
                <a:cs typeface="Arial MT"/>
              </a:rPr>
              <a:t> </a:t>
            </a:r>
            <a:r>
              <a:rPr sz="1200" spc="-25" dirty="0">
                <a:solidFill>
                  <a:srgbClr val="1F1D1D"/>
                </a:solidFill>
                <a:latin typeface="+mj-lt"/>
                <a:cs typeface="Arial MT"/>
              </a:rPr>
              <a:t>for </a:t>
            </a:r>
            <a:r>
              <a:rPr sz="1200" spc="-10" dirty="0">
                <a:solidFill>
                  <a:srgbClr val="1F1D1D"/>
                </a:solidFill>
                <a:latin typeface="+mj-lt"/>
                <a:cs typeface="Arial MT"/>
              </a:rPr>
              <a:t>business </a:t>
            </a:r>
            <a:r>
              <a:rPr sz="1200" dirty="0">
                <a:solidFill>
                  <a:srgbClr val="1F1D1D"/>
                </a:solidFill>
                <a:latin typeface="+mj-lt"/>
                <a:cs typeface="Arial MT"/>
              </a:rPr>
              <a:t>growth</a:t>
            </a:r>
            <a:r>
              <a:rPr sz="1200" spc="-10" dirty="0">
                <a:solidFill>
                  <a:srgbClr val="1F1D1D"/>
                </a:solidFill>
                <a:latin typeface="+mj-lt"/>
                <a:cs typeface="Arial MT"/>
              </a:rPr>
              <a:t> </a:t>
            </a:r>
            <a:r>
              <a:rPr sz="1200" dirty="0">
                <a:solidFill>
                  <a:srgbClr val="1F1D1D"/>
                </a:solidFill>
                <a:latin typeface="+mj-lt"/>
                <a:cs typeface="Arial MT"/>
              </a:rPr>
              <a:t>and</a:t>
            </a:r>
            <a:r>
              <a:rPr sz="1200" spc="-10" dirty="0">
                <a:solidFill>
                  <a:srgbClr val="1F1D1D"/>
                </a:solidFill>
                <a:latin typeface="+mj-lt"/>
                <a:cs typeface="Arial MT"/>
              </a:rPr>
              <a:t> innovation</a:t>
            </a:r>
            <a:r>
              <a:rPr sz="1200" spc="-10" dirty="0">
                <a:solidFill>
                  <a:srgbClr val="1F1D1D"/>
                </a:solidFill>
                <a:latin typeface="+mj-lt"/>
                <a:cs typeface="PMingLiU-ExtB"/>
              </a:rPr>
              <a:t>.</a:t>
            </a:r>
            <a:endParaRPr sz="1200" dirty="0">
              <a:latin typeface="+mj-lt"/>
              <a:cs typeface="PMingLiU-ExtB"/>
            </a:endParaRPr>
          </a:p>
        </p:txBody>
      </p:sp>
      <p:sp>
        <p:nvSpPr>
          <p:cNvPr id="34" name="object 34"/>
          <p:cNvSpPr txBox="1"/>
          <p:nvPr/>
        </p:nvSpPr>
        <p:spPr>
          <a:xfrm>
            <a:off x="1620376" y="5787933"/>
            <a:ext cx="5434965" cy="745717"/>
          </a:xfrm>
          <a:prstGeom prst="rect">
            <a:avLst/>
          </a:prstGeom>
        </p:spPr>
        <p:txBody>
          <a:bodyPr vert="horz" wrap="square" lIns="0" tIns="14605" rIns="0" bIns="0" rtlCol="0">
            <a:spAutoFit/>
          </a:bodyPr>
          <a:lstStyle/>
          <a:p>
            <a:pPr marL="12700">
              <a:lnSpc>
                <a:spcPts val="1545"/>
              </a:lnSpc>
              <a:spcBef>
                <a:spcPts val="115"/>
              </a:spcBef>
            </a:pPr>
            <a:r>
              <a:rPr sz="1300" b="1" spc="-90" dirty="0">
                <a:solidFill>
                  <a:srgbClr val="01603C"/>
                </a:solidFill>
                <a:latin typeface="+mj-lt"/>
                <a:cs typeface="Arial"/>
              </a:rPr>
              <a:t>Enhance</a:t>
            </a:r>
            <a:r>
              <a:rPr lang="en-US" sz="1300" b="1" spc="-90" dirty="0">
                <a:solidFill>
                  <a:srgbClr val="01603C"/>
                </a:solidFill>
                <a:latin typeface="+mj-lt"/>
                <a:cs typeface="Arial"/>
              </a:rPr>
              <a:t> Mentorship and</a:t>
            </a:r>
            <a:r>
              <a:rPr sz="1300" b="1" spc="-35" dirty="0">
                <a:solidFill>
                  <a:srgbClr val="01603C"/>
                </a:solidFill>
                <a:latin typeface="+mj-lt"/>
                <a:cs typeface="Arial"/>
              </a:rPr>
              <a:t> </a:t>
            </a:r>
            <a:r>
              <a:rPr sz="1300" b="1" spc="-85" dirty="0">
                <a:solidFill>
                  <a:srgbClr val="01603C"/>
                </a:solidFill>
                <a:latin typeface="+mj-lt"/>
                <a:cs typeface="Arial"/>
              </a:rPr>
              <a:t>Knowledge</a:t>
            </a:r>
            <a:r>
              <a:rPr sz="1300" b="1" spc="-30" dirty="0">
                <a:solidFill>
                  <a:srgbClr val="01603C"/>
                </a:solidFill>
                <a:latin typeface="+mj-lt"/>
                <a:cs typeface="Arial"/>
              </a:rPr>
              <a:t> </a:t>
            </a:r>
            <a:r>
              <a:rPr sz="1300" b="1" spc="-10" dirty="0">
                <a:solidFill>
                  <a:srgbClr val="01603C"/>
                </a:solidFill>
                <a:latin typeface="+mj-lt"/>
                <a:cs typeface="Arial"/>
              </a:rPr>
              <a:t>Sharing</a:t>
            </a:r>
            <a:r>
              <a:rPr sz="1200" b="1" spc="-10" dirty="0">
                <a:solidFill>
                  <a:srgbClr val="01603C"/>
                </a:solidFill>
                <a:latin typeface="+mj-lt"/>
                <a:cs typeface="Calibri"/>
              </a:rPr>
              <a:t>:</a:t>
            </a:r>
            <a:endParaRPr sz="1200" dirty="0">
              <a:latin typeface="+mj-lt"/>
              <a:cs typeface="Calibri"/>
            </a:endParaRPr>
          </a:p>
          <a:p>
            <a:pPr marL="12700" marR="5080">
              <a:lnSpc>
                <a:spcPts val="1430"/>
              </a:lnSpc>
              <a:spcBef>
                <a:spcPts val="35"/>
              </a:spcBef>
            </a:pPr>
            <a:r>
              <a:rPr sz="1200" spc="-10" dirty="0">
                <a:solidFill>
                  <a:srgbClr val="1F1D1D"/>
                </a:solidFill>
                <a:latin typeface="+mj-lt"/>
                <a:cs typeface="Arial MT"/>
              </a:rPr>
              <a:t>Present</a:t>
            </a:r>
            <a:r>
              <a:rPr sz="1200" spc="-45" dirty="0">
                <a:solidFill>
                  <a:srgbClr val="1F1D1D"/>
                </a:solidFill>
                <a:latin typeface="+mj-lt"/>
                <a:cs typeface="Arial MT"/>
              </a:rPr>
              <a:t> </a:t>
            </a:r>
            <a:r>
              <a:rPr sz="1200" dirty="0">
                <a:solidFill>
                  <a:srgbClr val="1F1D1D"/>
                </a:solidFill>
                <a:latin typeface="+mj-lt"/>
                <a:cs typeface="Arial MT"/>
              </a:rPr>
              <a:t>a</a:t>
            </a:r>
            <a:r>
              <a:rPr sz="1200" spc="-40" dirty="0">
                <a:solidFill>
                  <a:srgbClr val="1F1D1D"/>
                </a:solidFill>
                <a:latin typeface="+mj-lt"/>
                <a:cs typeface="Arial MT"/>
              </a:rPr>
              <a:t> </a:t>
            </a:r>
            <a:r>
              <a:rPr sz="1200" dirty="0">
                <a:solidFill>
                  <a:srgbClr val="1F1D1D"/>
                </a:solidFill>
                <a:latin typeface="+mj-lt"/>
                <a:cs typeface="Arial MT"/>
              </a:rPr>
              <a:t>platform</a:t>
            </a:r>
            <a:r>
              <a:rPr sz="1200" spc="-45" dirty="0">
                <a:solidFill>
                  <a:srgbClr val="1F1D1D"/>
                </a:solidFill>
                <a:latin typeface="+mj-lt"/>
                <a:cs typeface="Arial MT"/>
              </a:rPr>
              <a:t> </a:t>
            </a:r>
            <a:r>
              <a:rPr sz="1200" dirty="0">
                <a:solidFill>
                  <a:srgbClr val="1F1D1D"/>
                </a:solidFill>
                <a:latin typeface="+mj-lt"/>
                <a:cs typeface="Arial MT"/>
              </a:rPr>
              <a:t>for</a:t>
            </a:r>
            <a:r>
              <a:rPr sz="1200" spc="-40" dirty="0">
                <a:solidFill>
                  <a:srgbClr val="1F1D1D"/>
                </a:solidFill>
                <a:latin typeface="+mj-lt"/>
                <a:cs typeface="Arial MT"/>
              </a:rPr>
              <a:t> </a:t>
            </a:r>
            <a:r>
              <a:rPr sz="1200" dirty="0">
                <a:solidFill>
                  <a:srgbClr val="1F1D1D"/>
                </a:solidFill>
                <a:latin typeface="+mj-lt"/>
                <a:cs typeface="Arial MT"/>
              </a:rPr>
              <a:t>exchanging</a:t>
            </a:r>
            <a:r>
              <a:rPr sz="1200" spc="-45" dirty="0">
                <a:solidFill>
                  <a:srgbClr val="1F1D1D"/>
                </a:solidFill>
                <a:latin typeface="+mj-lt"/>
                <a:cs typeface="Arial MT"/>
              </a:rPr>
              <a:t> </a:t>
            </a:r>
            <a:r>
              <a:rPr sz="1200" dirty="0">
                <a:solidFill>
                  <a:srgbClr val="1F1D1D"/>
                </a:solidFill>
                <a:latin typeface="+mj-lt"/>
                <a:cs typeface="Arial MT"/>
              </a:rPr>
              <a:t>best</a:t>
            </a:r>
            <a:r>
              <a:rPr sz="1200" spc="-40" dirty="0">
                <a:solidFill>
                  <a:srgbClr val="1F1D1D"/>
                </a:solidFill>
                <a:latin typeface="+mj-lt"/>
                <a:cs typeface="Arial MT"/>
              </a:rPr>
              <a:t> </a:t>
            </a:r>
            <a:r>
              <a:rPr sz="1200" dirty="0">
                <a:solidFill>
                  <a:srgbClr val="1F1D1D"/>
                </a:solidFill>
                <a:latin typeface="+mj-lt"/>
                <a:cs typeface="Arial MT"/>
              </a:rPr>
              <a:t>practices</a:t>
            </a:r>
            <a:r>
              <a:rPr sz="1200" dirty="0">
                <a:solidFill>
                  <a:srgbClr val="1F1D1D"/>
                </a:solidFill>
                <a:latin typeface="+mj-lt"/>
                <a:cs typeface="PMingLiU-ExtB"/>
              </a:rPr>
              <a:t>,</a:t>
            </a:r>
            <a:r>
              <a:rPr sz="1200" spc="-25" dirty="0">
                <a:solidFill>
                  <a:srgbClr val="1F1D1D"/>
                </a:solidFill>
                <a:latin typeface="+mj-lt"/>
                <a:cs typeface="PMingLiU-ExtB"/>
              </a:rPr>
              <a:t> </a:t>
            </a:r>
            <a:r>
              <a:rPr sz="1200" spc="-20" dirty="0">
                <a:solidFill>
                  <a:srgbClr val="1F1D1D"/>
                </a:solidFill>
                <a:latin typeface="+mj-lt"/>
                <a:cs typeface="Arial MT"/>
              </a:rPr>
              <a:t>success</a:t>
            </a:r>
            <a:r>
              <a:rPr sz="1200" spc="-40" dirty="0">
                <a:solidFill>
                  <a:srgbClr val="1F1D1D"/>
                </a:solidFill>
                <a:latin typeface="+mj-lt"/>
                <a:cs typeface="Arial MT"/>
              </a:rPr>
              <a:t> </a:t>
            </a:r>
            <a:r>
              <a:rPr sz="1200" dirty="0">
                <a:solidFill>
                  <a:srgbClr val="1F1D1D"/>
                </a:solidFill>
                <a:latin typeface="+mj-lt"/>
                <a:cs typeface="Arial MT"/>
              </a:rPr>
              <a:t>stories</a:t>
            </a:r>
            <a:r>
              <a:rPr sz="1200" dirty="0">
                <a:solidFill>
                  <a:srgbClr val="1F1D1D"/>
                </a:solidFill>
                <a:latin typeface="+mj-lt"/>
                <a:cs typeface="PMingLiU-ExtB"/>
              </a:rPr>
              <a:t>,</a:t>
            </a:r>
            <a:r>
              <a:rPr sz="1200" spc="-25" dirty="0">
                <a:solidFill>
                  <a:srgbClr val="1F1D1D"/>
                </a:solidFill>
                <a:latin typeface="+mj-lt"/>
                <a:cs typeface="PMingLiU-ExtB"/>
              </a:rPr>
              <a:t> </a:t>
            </a:r>
            <a:r>
              <a:rPr sz="1200" dirty="0">
                <a:solidFill>
                  <a:srgbClr val="1F1D1D"/>
                </a:solidFill>
                <a:latin typeface="+mj-lt"/>
                <a:cs typeface="Arial MT"/>
              </a:rPr>
              <a:t>and</a:t>
            </a:r>
            <a:r>
              <a:rPr sz="1200" spc="-40" dirty="0">
                <a:solidFill>
                  <a:srgbClr val="1F1D1D"/>
                </a:solidFill>
                <a:latin typeface="+mj-lt"/>
                <a:cs typeface="Arial MT"/>
              </a:rPr>
              <a:t> </a:t>
            </a:r>
            <a:r>
              <a:rPr sz="1200" dirty="0">
                <a:solidFill>
                  <a:srgbClr val="1F1D1D"/>
                </a:solidFill>
                <a:latin typeface="+mj-lt"/>
                <a:cs typeface="Arial MT"/>
              </a:rPr>
              <a:t>insights</a:t>
            </a:r>
            <a:r>
              <a:rPr sz="1200" spc="-45" dirty="0">
                <a:solidFill>
                  <a:srgbClr val="1F1D1D"/>
                </a:solidFill>
                <a:latin typeface="+mj-lt"/>
                <a:cs typeface="Arial MT"/>
              </a:rPr>
              <a:t> </a:t>
            </a:r>
            <a:r>
              <a:rPr sz="1200" spc="-25" dirty="0">
                <a:solidFill>
                  <a:srgbClr val="1F1D1D"/>
                </a:solidFill>
                <a:latin typeface="+mj-lt"/>
                <a:cs typeface="Arial MT"/>
              </a:rPr>
              <a:t>on </a:t>
            </a:r>
            <a:r>
              <a:rPr sz="1200" spc="-10" dirty="0">
                <a:solidFill>
                  <a:srgbClr val="1F1D1D"/>
                </a:solidFill>
                <a:latin typeface="+mj-lt"/>
                <a:cs typeface="Arial MT"/>
              </a:rPr>
              <a:t>sustainable</a:t>
            </a:r>
            <a:r>
              <a:rPr sz="1200" spc="-30" dirty="0">
                <a:solidFill>
                  <a:srgbClr val="1F1D1D"/>
                </a:solidFill>
                <a:latin typeface="+mj-lt"/>
                <a:cs typeface="Arial MT"/>
              </a:rPr>
              <a:t> </a:t>
            </a:r>
            <a:r>
              <a:rPr sz="1200" spc="-10" dirty="0">
                <a:solidFill>
                  <a:srgbClr val="1F1D1D"/>
                </a:solidFill>
                <a:latin typeface="+mj-lt"/>
                <a:cs typeface="Arial MT"/>
              </a:rPr>
              <a:t>business</a:t>
            </a:r>
            <a:r>
              <a:rPr sz="1200" spc="-25" dirty="0">
                <a:solidFill>
                  <a:srgbClr val="1F1D1D"/>
                </a:solidFill>
                <a:latin typeface="+mj-lt"/>
                <a:cs typeface="Arial MT"/>
              </a:rPr>
              <a:t> </a:t>
            </a:r>
            <a:r>
              <a:rPr sz="1200" spc="-10" dirty="0">
                <a:solidFill>
                  <a:srgbClr val="1F1D1D"/>
                </a:solidFill>
                <a:latin typeface="+mj-lt"/>
                <a:cs typeface="Arial MT"/>
              </a:rPr>
              <a:t>strategies</a:t>
            </a:r>
            <a:r>
              <a:rPr lang="en-US" sz="1200" spc="-10" dirty="0">
                <a:solidFill>
                  <a:srgbClr val="1F1D1D"/>
                </a:solidFill>
                <a:latin typeface="+mj-lt"/>
                <a:cs typeface="Arial MT"/>
              </a:rPr>
              <a:t>.</a:t>
            </a:r>
          </a:p>
          <a:p>
            <a:pPr marL="12700" marR="5080">
              <a:lnSpc>
                <a:spcPts val="1430"/>
              </a:lnSpc>
              <a:spcBef>
                <a:spcPts val="35"/>
              </a:spcBef>
            </a:pPr>
            <a:r>
              <a:rPr lang="en-US" sz="1200" spc="-10" dirty="0">
                <a:solidFill>
                  <a:srgbClr val="1F1D1D"/>
                </a:solidFill>
                <a:latin typeface="+mj-lt"/>
                <a:cs typeface="PMingLiU-ExtB"/>
              </a:rPr>
              <a:t>Youth and women in business mentorship</a:t>
            </a:r>
            <a:endParaRPr sz="1200" dirty="0">
              <a:latin typeface="+mj-lt"/>
              <a:cs typeface="PMingLiU-ExtB"/>
            </a:endParaRPr>
          </a:p>
        </p:txBody>
      </p:sp>
      <p:sp>
        <p:nvSpPr>
          <p:cNvPr id="35" name="object 35"/>
          <p:cNvSpPr txBox="1"/>
          <p:nvPr/>
        </p:nvSpPr>
        <p:spPr>
          <a:xfrm>
            <a:off x="2583993" y="10157678"/>
            <a:ext cx="2395220"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1603C"/>
                </a:solidFill>
                <a:latin typeface="+mj-lt"/>
                <a:cs typeface="Lucida Sans Unicode"/>
                <a:hlinkClick r:id="rId8"/>
              </a:rPr>
              <a:t>www.uasingishuchamber.co.ke</a:t>
            </a:r>
            <a:endParaRPr sz="1200">
              <a:latin typeface="+mj-lt"/>
              <a:cs typeface="Lucida Sans Uni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 y="-3"/>
            <a:ext cx="7596121" cy="207010"/>
            <a:chOff x="-3" y="-3"/>
            <a:chExt cx="7562850" cy="207010"/>
          </a:xfrm>
        </p:grpSpPr>
        <p:sp>
          <p:nvSpPr>
            <p:cNvPr id="3" name="object 3"/>
            <p:cNvSpPr/>
            <p:nvPr/>
          </p:nvSpPr>
          <p:spPr>
            <a:xfrm>
              <a:off x="-3" y="-3"/>
              <a:ext cx="5452745" cy="207010"/>
            </a:xfrm>
            <a:custGeom>
              <a:avLst/>
              <a:gdLst/>
              <a:ahLst/>
              <a:cxnLst/>
              <a:rect l="l" t="t" r="r" b="b"/>
              <a:pathLst>
                <a:path w="5452745" h="207010">
                  <a:moveTo>
                    <a:pt x="0" y="206452"/>
                  </a:moveTo>
                  <a:lnTo>
                    <a:pt x="5452642" y="206452"/>
                  </a:lnTo>
                  <a:lnTo>
                    <a:pt x="5452642" y="0"/>
                  </a:lnTo>
                  <a:lnTo>
                    <a:pt x="0" y="0"/>
                  </a:lnTo>
                  <a:lnTo>
                    <a:pt x="0" y="206452"/>
                  </a:lnTo>
                  <a:close/>
                </a:path>
              </a:pathLst>
            </a:custGeom>
            <a:solidFill>
              <a:srgbClr val="D92433"/>
            </a:solidFill>
          </p:spPr>
          <p:txBody>
            <a:bodyPr wrap="square" lIns="0" tIns="0" rIns="0" bIns="0" rtlCol="0"/>
            <a:lstStyle/>
            <a:p>
              <a:endParaRPr>
                <a:latin typeface="+mj-lt"/>
              </a:endParaRPr>
            </a:p>
          </p:txBody>
        </p:sp>
        <p:sp>
          <p:nvSpPr>
            <p:cNvPr id="4" name="object 4"/>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latin typeface="+mj-lt"/>
              </a:endParaRPr>
            </a:p>
          </p:txBody>
        </p:sp>
        <p:sp>
          <p:nvSpPr>
            <p:cNvPr id="5" name="object 5"/>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solidFill>
          </p:spPr>
          <p:txBody>
            <a:bodyPr wrap="square" lIns="0" tIns="0" rIns="0" bIns="0" rtlCol="0"/>
            <a:lstStyle/>
            <a:p>
              <a:endParaRPr>
                <a:latin typeface="+mj-lt"/>
              </a:endParaRPr>
            </a:p>
          </p:txBody>
        </p:sp>
      </p:grpSp>
      <p:sp>
        <p:nvSpPr>
          <p:cNvPr id="7" name="object 7"/>
          <p:cNvSpPr txBox="1">
            <a:spLocks noGrp="1"/>
          </p:cNvSpPr>
          <p:nvPr>
            <p:ph type="title"/>
          </p:nvPr>
        </p:nvSpPr>
        <p:spPr>
          <a:xfrm>
            <a:off x="333568" y="364631"/>
            <a:ext cx="6779266" cy="705621"/>
          </a:xfrm>
          <a:prstGeom prst="rect">
            <a:avLst/>
          </a:prstGeom>
        </p:spPr>
        <p:txBody>
          <a:bodyPr vert="horz" wrap="square" lIns="0" tIns="101897" rIns="0" bIns="0" rtlCol="0">
            <a:spAutoFit/>
          </a:bodyPr>
          <a:lstStyle/>
          <a:p>
            <a:pPr marL="240665">
              <a:lnSpc>
                <a:spcPts val="2865"/>
              </a:lnSpc>
              <a:spcBef>
                <a:spcPts val="100"/>
              </a:spcBef>
            </a:pPr>
            <a:r>
              <a:rPr spc="-90" dirty="0">
                <a:latin typeface="+mj-lt"/>
              </a:rPr>
              <a:t>Key</a:t>
            </a:r>
            <a:r>
              <a:rPr spc="-160" dirty="0">
                <a:latin typeface="+mj-lt"/>
              </a:rPr>
              <a:t> </a:t>
            </a:r>
            <a:r>
              <a:rPr spc="-75" dirty="0">
                <a:latin typeface="+mj-lt"/>
              </a:rPr>
              <a:t>Features</a:t>
            </a:r>
          </a:p>
          <a:p>
            <a:pPr marL="240665">
              <a:lnSpc>
                <a:spcPts val="1785"/>
              </a:lnSpc>
            </a:pPr>
            <a:r>
              <a:rPr sz="1500" spc="-105" dirty="0">
                <a:solidFill>
                  <a:srgbClr val="01603C"/>
                </a:solidFill>
                <a:latin typeface="+mj-lt"/>
                <a:cs typeface="Arial"/>
              </a:rPr>
              <a:t>Business</a:t>
            </a:r>
            <a:r>
              <a:rPr sz="1500" spc="-55" dirty="0">
                <a:solidFill>
                  <a:srgbClr val="01603C"/>
                </a:solidFill>
                <a:latin typeface="+mj-lt"/>
                <a:cs typeface="Arial"/>
              </a:rPr>
              <a:t> </a:t>
            </a:r>
            <a:r>
              <a:rPr sz="1500" spc="-10" dirty="0">
                <a:solidFill>
                  <a:srgbClr val="01603C"/>
                </a:solidFill>
                <a:latin typeface="+mj-lt"/>
                <a:cs typeface="Arial"/>
              </a:rPr>
              <a:t>Exhibitions</a:t>
            </a:r>
            <a:r>
              <a:rPr sz="1400" spc="-10" dirty="0">
                <a:solidFill>
                  <a:srgbClr val="01603C"/>
                </a:solidFill>
                <a:latin typeface="+mj-lt"/>
                <a:cs typeface="Calibri"/>
              </a:rPr>
              <a:t>:</a:t>
            </a:r>
            <a:endParaRPr sz="1400" dirty="0">
              <a:latin typeface="+mj-lt"/>
              <a:cs typeface="Calibri"/>
            </a:endParaRPr>
          </a:p>
        </p:txBody>
      </p:sp>
      <p:sp>
        <p:nvSpPr>
          <p:cNvPr id="8" name="object 8"/>
          <p:cNvSpPr txBox="1"/>
          <p:nvPr/>
        </p:nvSpPr>
        <p:spPr>
          <a:xfrm>
            <a:off x="568141" y="1076602"/>
            <a:ext cx="6298211" cy="3708066"/>
          </a:xfrm>
          <a:prstGeom prst="rect">
            <a:avLst/>
          </a:prstGeom>
        </p:spPr>
        <p:txBody>
          <a:bodyPr vert="horz" wrap="square" lIns="0" tIns="17145" rIns="0" bIns="0" rtlCol="0">
            <a:spAutoFit/>
          </a:bodyPr>
          <a:lstStyle/>
          <a:p>
            <a:pPr marL="12700">
              <a:lnSpc>
                <a:spcPct val="100000"/>
              </a:lnSpc>
              <a:spcBef>
                <a:spcPts val="135"/>
              </a:spcBef>
            </a:pPr>
            <a:r>
              <a:rPr sz="1200" dirty="0">
                <a:solidFill>
                  <a:srgbClr val="1F1D1D"/>
                </a:solidFill>
                <a:latin typeface="+mj-lt"/>
                <a:cs typeface="Arial MT"/>
              </a:rPr>
              <a:t>A</a:t>
            </a:r>
            <a:r>
              <a:rPr lang="en-US" sz="1200" dirty="0">
                <a:solidFill>
                  <a:srgbClr val="1F1D1D"/>
                </a:solidFill>
                <a:latin typeface="+mj-lt"/>
                <a:cs typeface="Arial MT"/>
              </a:rPr>
              <a:t> </a:t>
            </a:r>
            <a:r>
              <a:rPr sz="1200" dirty="0">
                <a:solidFill>
                  <a:srgbClr val="1F1D1D"/>
                </a:solidFill>
                <a:latin typeface="+mj-lt"/>
                <a:cs typeface="Arial MT"/>
              </a:rPr>
              <a:t>show</a:t>
            </a:r>
            <a:r>
              <a:rPr lang="en-US" sz="1200" dirty="0">
                <a:solidFill>
                  <a:srgbClr val="1F1D1D"/>
                </a:solidFill>
                <a:latin typeface="+mj-lt"/>
                <a:cs typeface="Arial MT"/>
              </a:rPr>
              <a:t> </a:t>
            </a:r>
            <a:r>
              <a:rPr sz="1200" dirty="0">
                <a:solidFill>
                  <a:srgbClr val="1F1D1D"/>
                </a:solidFill>
                <a:latin typeface="+mj-lt"/>
                <a:cs typeface="Arial MT"/>
              </a:rPr>
              <a:t>case</a:t>
            </a:r>
            <a:r>
              <a:rPr lang="en-US" sz="1200" dirty="0">
                <a:solidFill>
                  <a:srgbClr val="1F1D1D"/>
                </a:solidFill>
                <a:latin typeface="+mj-lt"/>
                <a:cs typeface="Arial MT"/>
              </a:rPr>
              <a:t> </a:t>
            </a:r>
            <a:r>
              <a:rPr sz="1200" dirty="0">
                <a:solidFill>
                  <a:srgbClr val="1F1D1D"/>
                </a:solidFill>
                <a:latin typeface="+mj-lt"/>
                <a:cs typeface="Arial MT"/>
              </a:rPr>
              <a:t>of</a:t>
            </a:r>
            <a:r>
              <a:rPr lang="en-US" sz="1200" dirty="0">
                <a:solidFill>
                  <a:srgbClr val="1F1D1D"/>
                </a:solidFill>
                <a:latin typeface="+mj-lt"/>
                <a:cs typeface="Arial MT"/>
              </a:rPr>
              <a:t> </a:t>
            </a:r>
            <a:r>
              <a:rPr sz="1200" dirty="0">
                <a:solidFill>
                  <a:srgbClr val="1F1D1D"/>
                </a:solidFill>
                <a:latin typeface="+mj-lt"/>
                <a:cs typeface="Arial MT"/>
              </a:rPr>
              <a:t>innovative</a:t>
            </a:r>
            <a:r>
              <a:rPr lang="en-US" sz="1200" dirty="0">
                <a:solidFill>
                  <a:srgbClr val="1F1D1D"/>
                </a:solidFill>
                <a:latin typeface="+mj-lt"/>
                <a:cs typeface="Arial MT"/>
              </a:rPr>
              <a:t> </a:t>
            </a:r>
            <a:r>
              <a:rPr sz="1200" dirty="0">
                <a:solidFill>
                  <a:srgbClr val="1F1D1D"/>
                </a:solidFill>
                <a:latin typeface="+mj-lt"/>
                <a:cs typeface="Arial MT"/>
              </a:rPr>
              <a:t>products</a:t>
            </a:r>
            <a:r>
              <a:rPr sz="1200" dirty="0">
                <a:solidFill>
                  <a:srgbClr val="1F1D1D"/>
                </a:solidFill>
                <a:latin typeface="+mj-lt"/>
                <a:cs typeface="PMingLiU-ExtB"/>
              </a:rPr>
              <a:t>,</a:t>
            </a:r>
            <a:r>
              <a:rPr sz="1200" spc="-25" dirty="0">
                <a:solidFill>
                  <a:srgbClr val="1F1D1D"/>
                </a:solidFill>
                <a:latin typeface="+mj-lt"/>
                <a:cs typeface="PMingLiU-ExtB"/>
              </a:rPr>
              <a:t> </a:t>
            </a:r>
            <a:r>
              <a:rPr sz="1200" spc="-10" dirty="0">
                <a:solidFill>
                  <a:srgbClr val="1F1D1D"/>
                </a:solidFill>
                <a:latin typeface="+mj-lt"/>
                <a:cs typeface="Arial MT"/>
              </a:rPr>
              <a:t>services</a:t>
            </a:r>
            <a:r>
              <a:rPr sz="1200" spc="-10" dirty="0">
                <a:solidFill>
                  <a:srgbClr val="1F1D1D"/>
                </a:solidFill>
                <a:latin typeface="+mj-lt"/>
                <a:cs typeface="PMingLiU-ExtB"/>
              </a:rPr>
              <a:t>,</a:t>
            </a:r>
            <a:r>
              <a:rPr sz="1200" spc="-20" dirty="0">
                <a:solidFill>
                  <a:srgbClr val="1F1D1D"/>
                </a:solidFill>
                <a:latin typeface="+mj-lt"/>
                <a:cs typeface="PMingLiU-ExtB"/>
              </a:rPr>
              <a:t> </a:t>
            </a:r>
            <a:r>
              <a:rPr sz="1200" dirty="0">
                <a:solidFill>
                  <a:srgbClr val="1F1D1D"/>
                </a:solidFill>
                <a:latin typeface="+mj-lt"/>
                <a:cs typeface="Arial MT"/>
              </a:rPr>
              <a:t>and</a:t>
            </a:r>
            <a:r>
              <a:rPr sz="1200" spc="-40" dirty="0">
                <a:solidFill>
                  <a:srgbClr val="1F1D1D"/>
                </a:solidFill>
                <a:latin typeface="+mj-lt"/>
                <a:cs typeface="Arial MT"/>
              </a:rPr>
              <a:t> </a:t>
            </a:r>
            <a:r>
              <a:rPr sz="1200" dirty="0">
                <a:solidFill>
                  <a:srgbClr val="1F1D1D"/>
                </a:solidFill>
                <a:latin typeface="+mj-lt"/>
                <a:cs typeface="Arial MT"/>
              </a:rPr>
              <a:t>solutions</a:t>
            </a:r>
            <a:r>
              <a:rPr sz="1200" spc="-40" dirty="0">
                <a:solidFill>
                  <a:srgbClr val="1F1D1D"/>
                </a:solidFill>
                <a:latin typeface="+mj-lt"/>
                <a:cs typeface="Arial MT"/>
              </a:rPr>
              <a:t> </a:t>
            </a:r>
            <a:r>
              <a:rPr sz="1200" dirty="0">
                <a:solidFill>
                  <a:srgbClr val="1F1D1D"/>
                </a:solidFill>
                <a:latin typeface="+mj-lt"/>
                <a:cs typeface="Arial MT"/>
              </a:rPr>
              <a:t>from</a:t>
            </a:r>
            <a:r>
              <a:rPr sz="1200" spc="-40" dirty="0">
                <a:solidFill>
                  <a:srgbClr val="1F1D1D"/>
                </a:solidFill>
                <a:latin typeface="+mj-lt"/>
                <a:cs typeface="Arial MT"/>
              </a:rPr>
              <a:t> </a:t>
            </a:r>
            <a:r>
              <a:rPr sz="1200" dirty="0">
                <a:solidFill>
                  <a:srgbClr val="1F1D1D"/>
                </a:solidFill>
                <a:latin typeface="+mj-lt"/>
                <a:cs typeface="Arial MT"/>
              </a:rPr>
              <a:t>participating</a:t>
            </a:r>
            <a:r>
              <a:rPr sz="1200" spc="-40" dirty="0">
                <a:solidFill>
                  <a:srgbClr val="1F1D1D"/>
                </a:solidFill>
                <a:latin typeface="+mj-lt"/>
                <a:cs typeface="Arial MT"/>
              </a:rPr>
              <a:t> </a:t>
            </a:r>
            <a:r>
              <a:rPr sz="1200" spc="-10" dirty="0">
                <a:solidFill>
                  <a:srgbClr val="1F1D1D"/>
                </a:solidFill>
                <a:latin typeface="+mj-lt"/>
                <a:cs typeface="Arial MT"/>
              </a:rPr>
              <a:t>companies</a:t>
            </a:r>
            <a:r>
              <a:rPr sz="1200" spc="-10" dirty="0">
                <a:solidFill>
                  <a:srgbClr val="1F1D1D"/>
                </a:solidFill>
                <a:latin typeface="+mj-lt"/>
                <a:cs typeface="PMingLiU-ExtB"/>
              </a:rPr>
              <a:t>.</a:t>
            </a:r>
            <a:endParaRPr sz="1200" dirty="0">
              <a:latin typeface="+mj-lt"/>
              <a:cs typeface="PMingLiU-ExtB"/>
            </a:endParaRPr>
          </a:p>
          <a:p>
            <a:pPr marL="12700">
              <a:lnSpc>
                <a:spcPct val="100000"/>
              </a:lnSpc>
              <a:spcBef>
                <a:spcPts val="1270"/>
              </a:spcBef>
            </a:pPr>
            <a:r>
              <a:rPr sz="1500" b="1" spc="-80" dirty="0">
                <a:solidFill>
                  <a:srgbClr val="01603C"/>
                </a:solidFill>
                <a:latin typeface="+mj-lt"/>
                <a:cs typeface="Arial"/>
              </a:rPr>
              <a:t>Keynote</a:t>
            </a:r>
            <a:r>
              <a:rPr sz="1500" b="1" spc="-60" dirty="0">
                <a:solidFill>
                  <a:srgbClr val="01603C"/>
                </a:solidFill>
                <a:latin typeface="+mj-lt"/>
                <a:cs typeface="Arial"/>
              </a:rPr>
              <a:t> </a:t>
            </a:r>
            <a:r>
              <a:rPr sz="1500" b="1" spc="-10" dirty="0">
                <a:solidFill>
                  <a:srgbClr val="01603C"/>
                </a:solidFill>
                <a:latin typeface="+mj-lt"/>
                <a:cs typeface="Arial"/>
              </a:rPr>
              <a:t>Speeches</a:t>
            </a:r>
            <a:r>
              <a:rPr sz="1400" b="1" spc="-10" dirty="0">
                <a:solidFill>
                  <a:srgbClr val="01603C"/>
                </a:solidFill>
                <a:latin typeface="+mj-lt"/>
                <a:cs typeface="Calibri"/>
              </a:rPr>
              <a:t>:</a:t>
            </a:r>
            <a:endParaRPr sz="1400" dirty="0">
              <a:latin typeface="+mj-lt"/>
              <a:cs typeface="Calibri"/>
            </a:endParaRPr>
          </a:p>
          <a:p>
            <a:pPr marL="12700" marR="5080">
              <a:lnSpc>
                <a:spcPct val="100000"/>
              </a:lnSpc>
              <a:spcBef>
                <a:spcPts val="5"/>
              </a:spcBef>
            </a:pPr>
            <a:r>
              <a:rPr sz="1200" spc="-10" dirty="0">
                <a:solidFill>
                  <a:srgbClr val="1F1D1D"/>
                </a:solidFill>
                <a:latin typeface="+mj-lt"/>
                <a:cs typeface="Arial MT"/>
              </a:rPr>
              <a:t>Insights</a:t>
            </a:r>
            <a:r>
              <a:rPr lang="en-US" sz="1200" spc="-10" dirty="0">
                <a:solidFill>
                  <a:srgbClr val="1F1D1D"/>
                </a:solidFill>
                <a:latin typeface="+mj-lt"/>
                <a:cs typeface="Arial MT"/>
              </a:rPr>
              <a:t> </a:t>
            </a:r>
            <a:r>
              <a:rPr sz="1200" spc="-10" dirty="0">
                <a:solidFill>
                  <a:srgbClr val="1F1D1D"/>
                </a:solidFill>
                <a:latin typeface="+mj-lt"/>
                <a:cs typeface="Arial MT"/>
              </a:rPr>
              <a:t>from</a:t>
            </a:r>
            <a:r>
              <a:rPr lang="en-US" sz="1200" spc="-10" dirty="0">
                <a:solidFill>
                  <a:srgbClr val="1F1D1D"/>
                </a:solidFill>
                <a:latin typeface="+mj-lt"/>
                <a:cs typeface="Arial MT"/>
              </a:rPr>
              <a:t> </a:t>
            </a:r>
            <a:r>
              <a:rPr sz="1200" spc="-10" dirty="0">
                <a:solidFill>
                  <a:srgbClr val="1F1D1D"/>
                </a:solidFill>
                <a:latin typeface="+mj-lt"/>
                <a:cs typeface="Arial MT"/>
              </a:rPr>
              <a:t>industry</a:t>
            </a:r>
            <a:r>
              <a:rPr lang="en-US" sz="1200" spc="-10" dirty="0">
                <a:solidFill>
                  <a:srgbClr val="1F1D1D"/>
                </a:solidFill>
                <a:latin typeface="+mj-lt"/>
                <a:cs typeface="Arial MT"/>
              </a:rPr>
              <a:t> </a:t>
            </a:r>
            <a:r>
              <a:rPr sz="1200" spc="-10" dirty="0">
                <a:solidFill>
                  <a:srgbClr val="1F1D1D"/>
                </a:solidFill>
                <a:latin typeface="+mj-lt"/>
                <a:cs typeface="Arial MT"/>
              </a:rPr>
              <a:t>leaders</a:t>
            </a:r>
            <a:r>
              <a:rPr lang="en-US" sz="1200" spc="-10" dirty="0">
                <a:solidFill>
                  <a:srgbClr val="1F1D1D"/>
                </a:solidFill>
                <a:latin typeface="+mj-lt"/>
                <a:cs typeface="Arial MT"/>
              </a:rPr>
              <a:t>, Policy Markers, Innovators</a:t>
            </a:r>
            <a:r>
              <a:rPr sz="1200" spc="-15" dirty="0">
                <a:solidFill>
                  <a:srgbClr val="1F1D1D"/>
                </a:solidFill>
                <a:latin typeface="+mj-lt"/>
                <a:cs typeface="Arial MT"/>
              </a:rPr>
              <a:t> </a:t>
            </a:r>
            <a:r>
              <a:rPr sz="1200" dirty="0">
                <a:solidFill>
                  <a:srgbClr val="1F1D1D"/>
                </a:solidFill>
                <a:latin typeface="+mj-lt"/>
                <a:cs typeface="Arial MT"/>
              </a:rPr>
              <a:t>and</a:t>
            </a:r>
            <a:r>
              <a:rPr sz="1200" spc="-10" dirty="0">
                <a:solidFill>
                  <a:srgbClr val="1F1D1D"/>
                </a:solidFill>
                <a:latin typeface="+mj-lt"/>
                <a:cs typeface="Arial MT"/>
              </a:rPr>
              <a:t> </a:t>
            </a:r>
            <a:r>
              <a:rPr sz="1200" dirty="0">
                <a:solidFill>
                  <a:srgbClr val="1F1D1D"/>
                </a:solidFill>
                <a:latin typeface="+mj-lt"/>
                <a:cs typeface="Arial MT"/>
              </a:rPr>
              <a:t>experts</a:t>
            </a:r>
            <a:r>
              <a:rPr sz="1200" spc="-10" dirty="0">
                <a:solidFill>
                  <a:srgbClr val="1F1D1D"/>
                </a:solidFill>
                <a:latin typeface="+mj-lt"/>
                <a:cs typeface="Arial MT"/>
              </a:rPr>
              <a:t> </a:t>
            </a:r>
            <a:r>
              <a:rPr sz="1200" dirty="0">
                <a:solidFill>
                  <a:srgbClr val="1F1D1D"/>
                </a:solidFill>
                <a:latin typeface="+mj-lt"/>
                <a:cs typeface="Arial MT"/>
              </a:rPr>
              <a:t>on</a:t>
            </a:r>
            <a:r>
              <a:rPr sz="1200" spc="-15" dirty="0">
                <a:solidFill>
                  <a:srgbClr val="1F1D1D"/>
                </a:solidFill>
                <a:latin typeface="+mj-lt"/>
                <a:cs typeface="Arial MT"/>
              </a:rPr>
              <a:t> </a:t>
            </a:r>
            <a:r>
              <a:rPr sz="1200" dirty="0">
                <a:solidFill>
                  <a:srgbClr val="1F1D1D"/>
                </a:solidFill>
                <a:latin typeface="+mj-lt"/>
                <a:cs typeface="Arial MT"/>
              </a:rPr>
              <a:t>emerging</a:t>
            </a:r>
            <a:r>
              <a:rPr sz="1200" spc="-10" dirty="0">
                <a:solidFill>
                  <a:srgbClr val="1F1D1D"/>
                </a:solidFill>
                <a:latin typeface="+mj-lt"/>
                <a:cs typeface="Arial MT"/>
              </a:rPr>
              <a:t> </a:t>
            </a:r>
            <a:r>
              <a:rPr sz="1200" dirty="0">
                <a:solidFill>
                  <a:srgbClr val="1F1D1D"/>
                </a:solidFill>
                <a:latin typeface="+mj-lt"/>
                <a:cs typeface="Arial MT"/>
              </a:rPr>
              <a:t>trends</a:t>
            </a:r>
            <a:r>
              <a:rPr sz="1200" spc="-10" dirty="0">
                <a:solidFill>
                  <a:srgbClr val="1F1D1D"/>
                </a:solidFill>
                <a:latin typeface="+mj-lt"/>
                <a:cs typeface="Arial MT"/>
              </a:rPr>
              <a:t> </a:t>
            </a:r>
            <a:r>
              <a:rPr sz="1200" dirty="0">
                <a:solidFill>
                  <a:srgbClr val="1F1D1D"/>
                </a:solidFill>
                <a:latin typeface="+mj-lt"/>
                <a:cs typeface="Arial MT"/>
              </a:rPr>
              <a:t>and</a:t>
            </a:r>
            <a:r>
              <a:rPr sz="1200" spc="-10" dirty="0">
                <a:solidFill>
                  <a:srgbClr val="1F1D1D"/>
                </a:solidFill>
                <a:latin typeface="+mj-lt"/>
                <a:cs typeface="Arial MT"/>
              </a:rPr>
              <a:t> sustainable</a:t>
            </a:r>
            <a:r>
              <a:rPr sz="1200" spc="-15" dirty="0">
                <a:solidFill>
                  <a:srgbClr val="1F1D1D"/>
                </a:solidFill>
                <a:latin typeface="+mj-lt"/>
                <a:cs typeface="Arial MT"/>
              </a:rPr>
              <a:t> </a:t>
            </a:r>
            <a:r>
              <a:rPr sz="1200" spc="-10" dirty="0">
                <a:solidFill>
                  <a:srgbClr val="1F1D1D"/>
                </a:solidFill>
                <a:latin typeface="+mj-lt"/>
                <a:cs typeface="Arial MT"/>
              </a:rPr>
              <a:t>business growth strategies</a:t>
            </a:r>
            <a:r>
              <a:rPr sz="1200" spc="-10" dirty="0">
                <a:solidFill>
                  <a:srgbClr val="1F1D1D"/>
                </a:solidFill>
                <a:latin typeface="+mj-lt"/>
                <a:cs typeface="PMingLiU-ExtB"/>
              </a:rPr>
              <a:t>.</a:t>
            </a:r>
            <a:endParaRPr sz="1200" dirty="0">
              <a:latin typeface="+mj-lt"/>
              <a:cs typeface="PMingLiU-ExtB"/>
            </a:endParaRPr>
          </a:p>
          <a:p>
            <a:pPr marL="12700">
              <a:lnSpc>
                <a:spcPct val="100000"/>
              </a:lnSpc>
              <a:spcBef>
                <a:spcPts val="1220"/>
              </a:spcBef>
            </a:pPr>
            <a:r>
              <a:rPr sz="1500" b="1" spc="-70" dirty="0">
                <a:solidFill>
                  <a:srgbClr val="01603C"/>
                </a:solidFill>
                <a:latin typeface="+mj-lt"/>
                <a:cs typeface="Arial"/>
              </a:rPr>
              <a:t>Panel</a:t>
            </a:r>
            <a:r>
              <a:rPr sz="1500" b="1" spc="-25" dirty="0">
                <a:solidFill>
                  <a:srgbClr val="01603C"/>
                </a:solidFill>
                <a:latin typeface="+mj-lt"/>
                <a:cs typeface="Arial"/>
              </a:rPr>
              <a:t> </a:t>
            </a:r>
            <a:r>
              <a:rPr sz="1500" b="1" spc="-20" dirty="0">
                <a:solidFill>
                  <a:srgbClr val="01603C"/>
                </a:solidFill>
                <a:latin typeface="+mj-lt"/>
                <a:cs typeface="Arial"/>
              </a:rPr>
              <a:t>Discussions</a:t>
            </a:r>
            <a:r>
              <a:rPr sz="1400" b="1" spc="-20" dirty="0">
                <a:solidFill>
                  <a:srgbClr val="01603C"/>
                </a:solidFill>
                <a:latin typeface="+mj-lt"/>
                <a:cs typeface="Calibri"/>
              </a:rPr>
              <a:t>:</a:t>
            </a:r>
            <a:endParaRPr sz="1400" dirty="0">
              <a:latin typeface="+mj-lt"/>
              <a:cs typeface="Calibri"/>
            </a:endParaRPr>
          </a:p>
          <a:p>
            <a:pPr marL="12700" marR="44450">
              <a:lnSpc>
                <a:spcPts val="1430"/>
              </a:lnSpc>
              <a:spcBef>
                <a:spcPts val="210"/>
              </a:spcBef>
            </a:pPr>
            <a:r>
              <a:rPr sz="1200" spc="-10" dirty="0">
                <a:solidFill>
                  <a:srgbClr val="1F1D1D"/>
                </a:solidFill>
                <a:latin typeface="+mj-lt"/>
                <a:cs typeface="Arial MT"/>
              </a:rPr>
              <a:t>Interactive</a:t>
            </a:r>
            <a:r>
              <a:rPr lang="en-US" sz="1200" spc="-10" dirty="0">
                <a:solidFill>
                  <a:srgbClr val="1F1D1D"/>
                </a:solidFill>
                <a:latin typeface="+mj-lt"/>
                <a:cs typeface="Arial MT"/>
              </a:rPr>
              <a:t> </a:t>
            </a:r>
            <a:r>
              <a:rPr sz="1200" spc="-10" dirty="0">
                <a:solidFill>
                  <a:srgbClr val="1F1D1D"/>
                </a:solidFill>
                <a:latin typeface="+mj-lt"/>
                <a:cs typeface="Arial MT"/>
              </a:rPr>
              <a:t>sessions</a:t>
            </a:r>
            <a:r>
              <a:rPr sz="1200" spc="-25" dirty="0">
                <a:solidFill>
                  <a:srgbClr val="1F1D1D"/>
                </a:solidFill>
                <a:latin typeface="+mj-lt"/>
                <a:cs typeface="Arial MT"/>
              </a:rPr>
              <a:t> </a:t>
            </a:r>
            <a:r>
              <a:rPr sz="1200" dirty="0">
                <a:solidFill>
                  <a:srgbClr val="1F1D1D"/>
                </a:solidFill>
                <a:latin typeface="+mj-lt"/>
                <a:cs typeface="Arial MT"/>
              </a:rPr>
              <a:t>addressing</a:t>
            </a:r>
            <a:r>
              <a:rPr sz="1200" spc="-25" dirty="0">
                <a:solidFill>
                  <a:srgbClr val="1F1D1D"/>
                </a:solidFill>
                <a:latin typeface="+mj-lt"/>
                <a:cs typeface="Arial MT"/>
              </a:rPr>
              <a:t> </a:t>
            </a:r>
            <a:r>
              <a:rPr sz="1200" dirty="0">
                <a:solidFill>
                  <a:srgbClr val="1F1D1D"/>
                </a:solidFill>
                <a:latin typeface="+mj-lt"/>
                <a:cs typeface="Arial MT"/>
              </a:rPr>
              <a:t>topics</a:t>
            </a:r>
            <a:r>
              <a:rPr sz="1200" spc="-25" dirty="0">
                <a:solidFill>
                  <a:srgbClr val="1F1D1D"/>
                </a:solidFill>
                <a:latin typeface="+mj-lt"/>
                <a:cs typeface="Arial MT"/>
              </a:rPr>
              <a:t> </a:t>
            </a:r>
            <a:r>
              <a:rPr sz="1200" dirty="0">
                <a:solidFill>
                  <a:srgbClr val="1F1D1D"/>
                </a:solidFill>
                <a:latin typeface="+mj-lt"/>
                <a:cs typeface="Arial MT"/>
              </a:rPr>
              <a:t>such</a:t>
            </a:r>
            <a:r>
              <a:rPr sz="1200" spc="-25" dirty="0">
                <a:solidFill>
                  <a:srgbClr val="1F1D1D"/>
                </a:solidFill>
                <a:latin typeface="+mj-lt"/>
                <a:cs typeface="Arial MT"/>
              </a:rPr>
              <a:t> </a:t>
            </a:r>
            <a:r>
              <a:rPr sz="1200" spc="-20" dirty="0">
                <a:solidFill>
                  <a:srgbClr val="1F1D1D"/>
                </a:solidFill>
                <a:latin typeface="+mj-lt"/>
                <a:cs typeface="Arial MT"/>
              </a:rPr>
              <a:t>as</a:t>
            </a:r>
            <a:r>
              <a:rPr sz="1200" spc="-25" dirty="0">
                <a:solidFill>
                  <a:srgbClr val="1F1D1D"/>
                </a:solidFill>
                <a:latin typeface="+mj-lt"/>
                <a:cs typeface="Arial MT"/>
              </a:rPr>
              <a:t> </a:t>
            </a:r>
            <a:r>
              <a:rPr sz="1200" spc="-10" dirty="0">
                <a:solidFill>
                  <a:srgbClr val="1F1D1D"/>
                </a:solidFill>
                <a:latin typeface="+mj-lt"/>
                <a:cs typeface="Arial MT"/>
              </a:rPr>
              <a:t>Investment</a:t>
            </a:r>
            <a:r>
              <a:rPr sz="1200" spc="-25" dirty="0">
                <a:solidFill>
                  <a:srgbClr val="1F1D1D"/>
                </a:solidFill>
                <a:latin typeface="+mj-lt"/>
                <a:cs typeface="Arial MT"/>
              </a:rPr>
              <a:t> </a:t>
            </a:r>
            <a:r>
              <a:rPr sz="1200" dirty="0">
                <a:solidFill>
                  <a:srgbClr val="1F1D1D"/>
                </a:solidFill>
                <a:latin typeface="+mj-lt"/>
                <a:cs typeface="Arial MT"/>
              </a:rPr>
              <a:t>opportunities</a:t>
            </a:r>
            <a:r>
              <a:rPr sz="1200" dirty="0">
                <a:solidFill>
                  <a:srgbClr val="1F1D1D"/>
                </a:solidFill>
                <a:latin typeface="+mj-lt"/>
                <a:cs typeface="PMingLiU-ExtB"/>
              </a:rPr>
              <a:t>,</a:t>
            </a:r>
            <a:r>
              <a:rPr sz="1200" spc="-5" dirty="0">
                <a:solidFill>
                  <a:srgbClr val="1F1D1D"/>
                </a:solidFill>
                <a:latin typeface="+mj-lt"/>
                <a:cs typeface="PMingLiU-ExtB"/>
              </a:rPr>
              <a:t> </a:t>
            </a:r>
            <a:r>
              <a:rPr sz="1200" spc="-10" dirty="0">
                <a:solidFill>
                  <a:srgbClr val="1F1D1D"/>
                </a:solidFill>
                <a:latin typeface="+mj-lt"/>
                <a:cs typeface="Arial MT"/>
              </a:rPr>
              <a:t>Agribusiness</a:t>
            </a:r>
            <a:r>
              <a:rPr sz="1200" spc="-10" dirty="0">
                <a:solidFill>
                  <a:srgbClr val="1F1D1D"/>
                </a:solidFill>
                <a:latin typeface="+mj-lt"/>
                <a:cs typeface="PMingLiU-ExtB"/>
              </a:rPr>
              <a:t>,</a:t>
            </a:r>
            <a:r>
              <a:rPr sz="1200" spc="-5" dirty="0">
                <a:solidFill>
                  <a:srgbClr val="1F1D1D"/>
                </a:solidFill>
                <a:latin typeface="+mj-lt"/>
                <a:cs typeface="PMingLiU-ExtB"/>
              </a:rPr>
              <a:t> </a:t>
            </a:r>
            <a:r>
              <a:rPr sz="1200" spc="-10" dirty="0">
                <a:solidFill>
                  <a:srgbClr val="1F1D1D"/>
                </a:solidFill>
                <a:latin typeface="+mj-lt"/>
                <a:cs typeface="Arial MT"/>
              </a:rPr>
              <a:t>Sports</a:t>
            </a:r>
            <a:r>
              <a:rPr sz="1200" spc="-10" dirty="0">
                <a:solidFill>
                  <a:srgbClr val="1F1D1D"/>
                </a:solidFill>
                <a:latin typeface="+mj-lt"/>
                <a:cs typeface="PMingLiU-ExtB"/>
              </a:rPr>
              <a:t>, </a:t>
            </a:r>
            <a:r>
              <a:rPr sz="1200" spc="-10" dirty="0">
                <a:solidFill>
                  <a:srgbClr val="1F1D1D"/>
                </a:solidFill>
                <a:latin typeface="+mj-lt"/>
                <a:cs typeface="Arial MT"/>
              </a:rPr>
              <a:t>Tourism</a:t>
            </a:r>
            <a:r>
              <a:rPr sz="1200" spc="-10" dirty="0">
                <a:solidFill>
                  <a:srgbClr val="1F1D1D"/>
                </a:solidFill>
                <a:latin typeface="+mj-lt"/>
                <a:cs typeface="PMingLiU-ExtB"/>
              </a:rPr>
              <a:t>,</a:t>
            </a:r>
            <a:r>
              <a:rPr sz="1200" spc="-50" dirty="0">
                <a:solidFill>
                  <a:srgbClr val="1F1D1D"/>
                </a:solidFill>
                <a:latin typeface="+mj-lt"/>
                <a:cs typeface="PMingLiU-ExtB"/>
              </a:rPr>
              <a:t> </a:t>
            </a:r>
            <a:r>
              <a:rPr sz="1200" dirty="0">
                <a:solidFill>
                  <a:srgbClr val="1F1D1D"/>
                </a:solidFill>
                <a:latin typeface="+mj-lt"/>
                <a:cs typeface="Arial MT"/>
              </a:rPr>
              <a:t>Healthcare</a:t>
            </a:r>
            <a:r>
              <a:rPr lang="en-US" sz="1200" spc="-70" dirty="0">
                <a:solidFill>
                  <a:srgbClr val="1F1D1D"/>
                </a:solidFill>
                <a:latin typeface="+mj-lt"/>
                <a:cs typeface="Arial MT"/>
              </a:rPr>
              <a:t>, innovation and technology, among others.</a:t>
            </a:r>
            <a:endParaRPr sz="1200" dirty="0">
              <a:latin typeface="+mj-lt"/>
              <a:cs typeface="PMingLiU-ExtB"/>
            </a:endParaRPr>
          </a:p>
          <a:p>
            <a:pPr marL="17145">
              <a:lnSpc>
                <a:spcPct val="100000"/>
              </a:lnSpc>
            </a:pPr>
            <a:endParaRPr lang="en-US" sz="1500" b="1" spc="-60" dirty="0">
              <a:solidFill>
                <a:srgbClr val="01603C"/>
              </a:solidFill>
              <a:latin typeface="+mj-lt"/>
              <a:cs typeface="Arial"/>
            </a:endParaRPr>
          </a:p>
          <a:p>
            <a:pPr marL="17145">
              <a:lnSpc>
                <a:spcPct val="100000"/>
              </a:lnSpc>
            </a:pPr>
            <a:r>
              <a:rPr sz="1500" b="1" spc="-60" dirty="0">
                <a:solidFill>
                  <a:srgbClr val="01603C"/>
                </a:solidFill>
                <a:latin typeface="+mj-lt"/>
                <a:cs typeface="Arial"/>
              </a:rPr>
              <a:t>Networking</a:t>
            </a:r>
            <a:r>
              <a:rPr sz="1500" b="1" spc="-25" dirty="0">
                <a:solidFill>
                  <a:srgbClr val="01603C"/>
                </a:solidFill>
                <a:latin typeface="+mj-lt"/>
                <a:cs typeface="Arial"/>
              </a:rPr>
              <a:t> </a:t>
            </a:r>
            <a:r>
              <a:rPr sz="1500" b="1" spc="-10" dirty="0">
                <a:solidFill>
                  <a:srgbClr val="01603C"/>
                </a:solidFill>
                <a:latin typeface="+mj-lt"/>
                <a:cs typeface="Arial"/>
              </a:rPr>
              <a:t>Sessions</a:t>
            </a:r>
            <a:r>
              <a:rPr sz="1400" b="1" spc="-10" dirty="0">
                <a:solidFill>
                  <a:srgbClr val="01603C"/>
                </a:solidFill>
                <a:latin typeface="+mj-lt"/>
                <a:cs typeface="Calibri"/>
              </a:rPr>
              <a:t>:</a:t>
            </a:r>
            <a:endParaRPr sz="1400" dirty="0">
              <a:latin typeface="+mj-lt"/>
              <a:cs typeface="Calibri"/>
            </a:endParaRPr>
          </a:p>
          <a:p>
            <a:pPr marL="17145">
              <a:lnSpc>
                <a:spcPct val="100000"/>
              </a:lnSpc>
              <a:spcBef>
                <a:spcPts val="35"/>
              </a:spcBef>
            </a:pPr>
            <a:r>
              <a:rPr sz="1200" dirty="0">
                <a:solidFill>
                  <a:srgbClr val="1F1D1D"/>
                </a:solidFill>
                <a:latin typeface="+mj-lt"/>
                <a:cs typeface="Arial MT"/>
              </a:rPr>
              <a:t>Opportunitie</a:t>
            </a:r>
            <a:r>
              <a:rPr lang="en-US" sz="1200" dirty="0">
                <a:solidFill>
                  <a:srgbClr val="1F1D1D"/>
                </a:solidFill>
                <a:latin typeface="+mj-lt"/>
                <a:cs typeface="Arial MT"/>
              </a:rPr>
              <a:t>s to </a:t>
            </a:r>
            <a:r>
              <a:rPr sz="1200" dirty="0">
                <a:solidFill>
                  <a:srgbClr val="1F1D1D"/>
                </a:solidFill>
                <a:latin typeface="+mj-lt"/>
                <a:cs typeface="Arial MT"/>
              </a:rPr>
              <a:t>forge</a:t>
            </a:r>
            <a:r>
              <a:rPr lang="en-US" sz="1200" dirty="0">
                <a:solidFill>
                  <a:srgbClr val="1F1D1D"/>
                </a:solidFill>
                <a:latin typeface="+mj-lt"/>
                <a:cs typeface="Arial MT"/>
              </a:rPr>
              <a:t> </a:t>
            </a:r>
            <a:r>
              <a:rPr sz="1200" dirty="0">
                <a:solidFill>
                  <a:srgbClr val="1F1D1D"/>
                </a:solidFill>
                <a:latin typeface="+mj-lt"/>
                <a:cs typeface="Arial MT"/>
              </a:rPr>
              <a:t>meaningful relationships</a:t>
            </a:r>
            <a:r>
              <a:rPr sz="1200" spc="5" dirty="0">
                <a:solidFill>
                  <a:srgbClr val="1F1D1D"/>
                </a:solidFill>
                <a:latin typeface="+mj-lt"/>
                <a:cs typeface="Arial MT"/>
              </a:rPr>
              <a:t> </a:t>
            </a:r>
            <a:r>
              <a:rPr sz="1200" dirty="0">
                <a:solidFill>
                  <a:srgbClr val="1F1D1D"/>
                </a:solidFill>
                <a:latin typeface="+mj-lt"/>
                <a:cs typeface="Arial MT"/>
              </a:rPr>
              <a:t>and</a:t>
            </a:r>
            <a:r>
              <a:rPr sz="1200" spc="5" dirty="0">
                <a:solidFill>
                  <a:srgbClr val="1F1D1D"/>
                </a:solidFill>
                <a:latin typeface="+mj-lt"/>
                <a:cs typeface="Arial MT"/>
              </a:rPr>
              <a:t> </a:t>
            </a:r>
            <a:r>
              <a:rPr sz="1200" dirty="0">
                <a:solidFill>
                  <a:srgbClr val="1F1D1D"/>
                </a:solidFill>
                <a:latin typeface="+mj-lt"/>
                <a:cs typeface="Arial MT"/>
              </a:rPr>
              <a:t>explore</a:t>
            </a:r>
            <a:r>
              <a:rPr sz="1200" spc="5" dirty="0">
                <a:solidFill>
                  <a:srgbClr val="1F1D1D"/>
                </a:solidFill>
                <a:latin typeface="+mj-lt"/>
                <a:cs typeface="Arial MT"/>
              </a:rPr>
              <a:t> </a:t>
            </a:r>
            <a:r>
              <a:rPr sz="1200" dirty="0">
                <a:solidFill>
                  <a:srgbClr val="1F1D1D"/>
                </a:solidFill>
                <a:latin typeface="+mj-lt"/>
                <a:cs typeface="Arial MT"/>
              </a:rPr>
              <a:t>potential </a:t>
            </a:r>
            <a:r>
              <a:rPr sz="1200" spc="-10" dirty="0">
                <a:solidFill>
                  <a:srgbClr val="1F1D1D"/>
                </a:solidFill>
                <a:latin typeface="+mj-lt"/>
                <a:cs typeface="Arial MT"/>
              </a:rPr>
              <a:t>collaborations</a:t>
            </a:r>
            <a:r>
              <a:rPr sz="1200" spc="-10" dirty="0">
                <a:solidFill>
                  <a:srgbClr val="1F1D1D"/>
                </a:solidFill>
                <a:latin typeface="+mj-lt"/>
                <a:cs typeface="PMingLiU-ExtB"/>
              </a:rPr>
              <a:t>.</a:t>
            </a:r>
            <a:endParaRPr sz="1200" dirty="0">
              <a:latin typeface="+mj-lt"/>
              <a:cs typeface="PMingLiU-ExtB"/>
            </a:endParaRPr>
          </a:p>
          <a:p>
            <a:pPr marL="24130">
              <a:lnSpc>
                <a:spcPct val="100000"/>
              </a:lnSpc>
              <a:spcBef>
                <a:spcPts val="1650"/>
              </a:spcBef>
            </a:pPr>
            <a:r>
              <a:rPr sz="1500" b="1" spc="-80" dirty="0">
                <a:solidFill>
                  <a:srgbClr val="01603C"/>
                </a:solidFill>
                <a:latin typeface="+mj-lt"/>
                <a:cs typeface="Arial"/>
              </a:rPr>
              <a:t>Gala</a:t>
            </a:r>
            <a:r>
              <a:rPr sz="1500" b="1" spc="-30" dirty="0">
                <a:solidFill>
                  <a:srgbClr val="01603C"/>
                </a:solidFill>
                <a:latin typeface="+mj-lt"/>
                <a:cs typeface="Arial"/>
              </a:rPr>
              <a:t> </a:t>
            </a:r>
            <a:r>
              <a:rPr sz="1500" b="1" spc="-60" dirty="0">
                <a:solidFill>
                  <a:srgbClr val="01603C"/>
                </a:solidFill>
                <a:latin typeface="+mj-lt"/>
                <a:cs typeface="Arial"/>
              </a:rPr>
              <a:t>Networking</a:t>
            </a:r>
            <a:r>
              <a:rPr sz="1500" b="1" spc="-25" dirty="0">
                <a:solidFill>
                  <a:srgbClr val="01603C"/>
                </a:solidFill>
                <a:latin typeface="+mj-lt"/>
                <a:cs typeface="Arial"/>
              </a:rPr>
              <a:t> </a:t>
            </a:r>
            <a:r>
              <a:rPr sz="1500" b="1" spc="-10" dirty="0">
                <a:solidFill>
                  <a:srgbClr val="01603C"/>
                </a:solidFill>
                <a:latin typeface="+mj-lt"/>
                <a:cs typeface="Arial"/>
              </a:rPr>
              <a:t>Dinner</a:t>
            </a:r>
            <a:r>
              <a:rPr sz="1400" b="1" spc="-10" dirty="0">
                <a:solidFill>
                  <a:srgbClr val="01603C"/>
                </a:solidFill>
                <a:latin typeface="+mj-lt"/>
                <a:cs typeface="Calibri"/>
              </a:rPr>
              <a:t>:</a:t>
            </a:r>
            <a:endParaRPr sz="1400" dirty="0">
              <a:latin typeface="+mj-lt"/>
              <a:cs typeface="Calibri"/>
            </a:endParaRPr>
          </a:p>
          <a:p>
            <a:pPr marL="24130">
              <a:lnSpc>
                <a:spcPct val="100000"/>
              </a:lnSpc>
              <a:spcBef>
                <a:spcPts val="300"/>
              </a:spcBef>
            </a:pPr>
            <a:r>
              <a:rPr sz="1200" dirty="0">
                <a:solidFill>
                  <a:srgbClr val="1F1D1D"/>
                </a:solidFill>
                <a:latin typeface="+mj-lt"/>
                <a:cs typeface="Arial MT"/>
              </a:rPr>
              <a:t>A</a:t>
            </a:r>
            <a:r>
              <a:rPr lang="en-US" sz="1200" dirty="0">
                <a:solidFill>
                  <a:srgbClr val="1F1D1D"/>
                </a:solidFill>
                <a:latin typeface="+mj-lt"/>
                <a:cs typeface="Arial MT"/>
              </a:rPr>
              <a:t> </a:t>
            </a:r>
            <a:r>
              <a:rPr sz="1200" dirty="0">
                <a:solidFill>
                  <a:srgbClr val="1F1D1D"/>
                </a:solidFill>
                <a:latin typeface="+mj-lt"/>
                <a:cs typeface="Arial MT"/>
              </a:rPr>
              <a:t>high</a:t>
            </a:r>
            <a:r>
              <a:rPr sz="1200" dirty="0">
                <a:solidFill>
                  <a:srgbClr val="1F1D1D"/>
                </a:solidFill>
                <a:latin typeface="+mj-lt"/>
                <a:cs typeface="PMingLiU-ExtB"/>
              </a:rPr>
              <a:t>-</a:t>
            </a:r>
            <a:r>
              <a:rPr sz="1200" dirty="0">
                <a:solidFill>
                  <a:srgbClr val="1F1D1D"/>
                </a:solidFill>
                <a:latin typeface="+mj-lt"/>
                <a:cs typeface="Arial MT"/>
              </a:rPr>
              <a:t>level</a:t>
            </a:r>
            <a:r>
              <a:rPr lang="en-US" sz="1200" dirty="0">
                <a:solidFill>
                  <a:srgbClr val="1F1D1D"/>
                </a:solidFill>
                <a:latin typeface="+mj-lt"/>
                <a:cs typeface="Arial MT"/>
              </a:rPr>
              <a:t> </a:t>
            </a:r>
            <a:r>
              <a:rPr sz="1200" dirty="0">
                <a:solidFill>
                  <a:srgbClr val="1F1D1D"/>
                </a:solidFill>
                <a:latin typeface="+mj-lt"/>
                <a:cs typeface="Arial MT"/>
              </a:rPr>
              <a:t>dinner</a:t>
            </a:r>
            <a:r>
              <a:rPr lang="en-US" sz="1200" dirty="0">
                <a:solidFill>
                  <a:srgbClr val="1F1D1D"/>
                </a:solidFill>
                <a:latin typeface="+mj-lt"/>
                <a:cs typeface="Arial MT"/>
              </a:rPr>
              <a:t> </a:t>
            </a:r>
            <a:r>
              <a:rPr sz="1200" dirty="0">
                <a:solidFill>
                  <a:srgbClr val="1F1D1D"/>
                </a:solidFill>
                <a:latin typeface="+mj-lt"/>
                <a:cs typeface="Arial MT"/>
              </a:rPr>
              <a:t>to</a:t>
            </a:r>
            <a:r>
              <a:rPr lang="en-US" sz="1200" dirty="0">
                <a:solidFill>
                  <a:srgbClr val="1F1D1D"/>
                </a:solidFill>
                <a:latin typeface="+mj-lt"/>
                <a:cs typeface="Arial MT"/>
              </a:rPr>
              <a:t> </a:t>
            </a:r>
            <a:r>
              <a:rPr sz="1200" dirty="0">
                <a:solidFill>
                  <a:srgbClr val="1F1D1D"/>
                </a:solidFill>
                <a:latin typeface="+mj-lt"/>
                <a:cs typeface="Arial MT"/>
              </a:rPr>
              <a:t>foster</a:t>
            </a:r>
            <a:r>
              <a:rPr lang="en-US" sz="1200" dirty="0">
                <a:solidFill>
                  <a:srgbClr val="1F1D1D"/>
                </a:solidFill>
                <a:latin typeface="+mj-lt"/>
                <a:cs typeface="Arial MT"/>
              </a:rPr>
              <a:t> </a:t>
            </a:r>
            <a:r>
              <a:rPr sz="1200" dirty="0">
                <a:solidFill>
                  <a:srgbClr val="1F1D1D"/>
                </a:solidFill>
                <a:latin typeface="+mj-lt"/>
                <a:cs typeface="Arial MT"/>
              </a:rPr>
              <a:t>connections</a:t>
            </a:r>
            <a:r>
              <a:rPr sz="1200" spc="-25" dirty="0">
                <a:solidFill>
                  <a:srgbClr val="1F1D1D"/>
                </a:solidFill>
                <a:latin typeface="+mj-lt"/>
                <a:cs typeface="Arial MT"/>
              </a:rPr>
              <a:t> </a:t>
            </a:r>
            <a:r>
              <a:rPr sz="1200" dirty="0">
                <a:solidFill>
                  <a:srgbClr val="1F1D1D"/>
                </a:solidFill>
                <a:latin typeface="+mj-lt"/>
                <a:cs typeface="Arial MT"/>
              </a:rPr>
              <a:t>among</a:t>
            </a:r>
            <a:r>
              <a:rPr sz="1200" spc="-25" dirty="0">
                <a:solidFill>
                  <a:srgbClr val="1F1D1D"/>
                </a:solidFill>
                <a:latin typeface="+mj-lt"/>
                <a:cs typeface="Arial MT"/>
              </a:rPr>
              <a:t> </a:t>
            </a:r>
            <a:r>
              <a:rPr sz="1200" dirty="0">
                <a:solidFill>
                  <a:srgbClr val="1F1D1D"/>
                </a:solidFill>
                <a:latin typeface="+mj-lt"/>
                <a:cs typeface="Arial MT"/>
              </a:rPr>
              <a:t>stakeholders</a:t>
            </a:r>
            <a:r>
              <a:rPr sz="1200" spc="-25" dirty="0">
                <a:solidFill>
                  <a:srgbClr val="1F1D1D"/>
                </a:solidFill>
                <a:latin typeface="+mj-lt"/>
                <a:cs typeface="Arial MT"/>
              </a:rPr>
              <a:t> </a:t>
            </a:r>
            <a:r>
              <a:rPr sz="1200" dirty="0">
                <a:solidFill>
                  <a:srgbClr val="1F1D1D"/>
                </a:solidFill>
                <a:latin typeface="+mj-lt"/>
                <a:cs typeface="Arial MT"/>
              </a:rPr>
              <a:t>in</a:t>
            </a:r>
            <a:r>
              <a:rPr sz="1200" spc="-25" dirty="0">
                <a:solidFill>
                  <a:srgbClr val="1F1D1D"/>
                </a:solidFill>
                <a:latin typeface="+mj-lt"/>
                <a:cs typeface="Arial MT"/>
              </a:rPr>
              <a:t> </a:t>
            </a:r>
            <a:r>
              <a:rPr sz="1200" dirty="0">
                <a:solidFill>
                  <a:srgbClr val="1F1D1D"/>
                </a:solidFill>
                <a:latin typeface="+mj-lt"/>
                <a:cs typeface="Arial MT"/>
              </a:rPr>
              <a:t>a</a:t>
            </a:r>
            <a:r>
              <a:rPr sz="1200" spc="-25" dirty="0">
                <a:solidFill>
                  <a:srgbClr val="1F1D1D"/>
                </a:solidFill>
                <a:latin typeface="+mj-lt"/>
                <a:cs typeface="Arial MT"/>
              </a:rPr>
              <a:t> </a:t>
            </a:r>
            <a:r>
              <a:rPr sz="1200" dirty="0">
                <a:solidFill>
                  <a:srgbClr val="1F1D1D"/>
                </a:solidFill>
                <a:latin typeface="+mj-lt"/>
                <a:cs typeface="Arial MT"/>
              </a:rPr>
              <a:t>relaxed</a:t>
            </a:r>
            <a:r>
              <a:rPr sz="1200" spc="-25" dirty="0">
                <a:solidFill>
                  <a:srgbClr val="1F1D1D"/>
                </a:solidFill>
                <a:latin typeface="+mj-lt"/>
                <a:cs typeface="Arial MT"/>
              </a:rPr>
              <a:t> </a:t>
            </a:r>
            <a:r>
              <a:rPr sz="1200" spc="-10" dirty="0">
                <a:solidFill>
                  <a:srgbClr val="1F1D1D"/>
                </a:solidFill>
                <a:latin typeface="+mj-lt"/>
                <a:cs typeface="Arial MT"/>
              </a:rPr>
              <a:t>setting</a:t>
            </a:r>
            <a:r>
              <a:rPr sz="1200" spc="-10" dirty="0">
                <a:solidFill>
                  <a:srgbClr val="1F1D1D"/>
                </a:solidFill>
                <a:latin typeface="+mj-lt"/>
                <a:cs typeface="PMingLiU-ExtB"/>
              </a:rPr>
              <a:t>.</a:t>
            </a:r>
            <a:endParaRPr sz="1200" dirty="0">
              <a:latin typeface="+mj-lt"/>
              <a:cs typeface="PMingLiU-ExtB"/>
            </a:endParaRPr>
          </a:p>
          <a:p>
            <a:pPr>
              <a:lnSpc>
                <a:spcPct val="100000"/>
              </a:lnSpc>
              <a:spcBef>
                <a:spcPts val="105"/>
              </a:spcBef>
            </a:pPr>
            <a:endParaRPr sz="1200" dirty="0">
              <a:latin typeface="+mj-lt"/>
              <a:cs typeface="PMingLiU-ExtB"/>
            </a:endParaRPr>
          </a:p>
          <a:p>
            <a:pPr marL="24130">
              <a:lnSpc>
                <a:spcPct val="100000"/>
              </a:lnSpc>
              <a:spcBef>
                <a:spcPts val="5"/>
              </a:spcBef>
            </a:pPr>
            <a:r>
              <a:rPr sz="1500" b="1" spc="-70" dirty="0">
                <a:solidFill>
                  <a:srgbClr val="01603C"/>
                </a:solidFill>
                <a:latin typeface="+mj-lt"/>
                <a:cs typeface="Arial"/>
              </a:rPr>
              <a:t>Skill</a:t>
            </a:r>
            <a:r>
              <a:rPr sz="1500" b="1" spc="-10" dirty="0">
                <a:solidFill>
                  <a:srgbClr val="01603C"/>
                </a:solidFill>
                <a:latin typeface="+mj-lt"/>
                <a:cs typeface="Arial"/>
              </a:rPr>
              <a:t> </a:t>
            </a:r>
            <a:r>
              <a:rPr sz="1500" b="1" spc="-75" dirty="0">
                <a:solidFill>
                  <a:srgbClr val="01603C"/>
                </a:solidFill>
                <a:latin typeface="+mj-lt"/>
                <a:cs typeface="Arial"/>
              </a:rPr>
              <a:t>Development</a:t>
            </a:r>
            <a:r>
              <a:rPr sz="1500" b="1" spc="-5" dirty="0">
                <a:solidFill>
                  <a:srgbClr val="01603C"/>
                </a:solidFill>
                <a:latin typeface="+mj-lt"/>
                <a:cs typeface="Arial"/>
              </a:rPr>
              <a:t> </a:t>
            </a:r>
            <a:r>
              <a:rPr sz="1500" b="1" spc="-10" dirty="0">
                <a:solidFill>
                  <a:srgbClr val="01603C"/>
                </a:solidFill>
                <a:latin typeface="+mj-lt"/>
                <a:cs typeface="Arial"/>
              </a:rPr>
              <a:t>Sessions</a:t>
            </a:r>
            <a:r>
              <a:rPr sz="1400" b="1" spc="-10" dirty="0">
                <a:solidFill>
                  <a:srgbClr val="01603C"/>
                </a:solidFill>
                <a:latin typeface="+mj-lt"/>
                <a:cs typeface="Calibri"/>
              </a:rPr>
              <a:t>:</a:t>
            </a:r>
            <a:endParaRPr sz="1400" dirty="0">
              <a:latin typeface="+mj-lt"/>
              <a:cs typeface="Calibri"/>
            </a:endParaRPr>
          </a:p>
          <a:p>
            <a:pPr marL="24130">
              <a:lnSpc>
                <a:spcPct val="100000"/>
              </a:lnSpc>
              <a:spcBef>
                <a:spcPts val="300"/>
              </a:spcBef>
            </a:pPr>
            <a:r>
              <a:rPr sz="1200" spc="-10" dirty="0">
                <a:solidFill>
                  <a:srgbClr val="1F1D1D"/>
                </a:solidFill>
                <a:latin typeface="+mj-lt"/>
                <a:cs typeface="Arial MT"/>
              </a:rPr>
              <a:t>Practical</a:t>
            </a:r>
            <a:r>
              <a:rPr lang="en-US" sz="1200" spc="-10" dirty="0">
                <a:solidFill>
                  <a:srgbClr val="1F1D1D"/>
                </a:solidFill>
                <a:latin typeface="+mj-lt"/>
                <a:cs typeface="Arial MT"/>
              </a:rPr>
              <a:t> </a:t>
            </a:r>
            <a:r>
              <a:rPr sz="1200" spc="-10" dirty="0">
                <a:solidFill>
                  <a:srgbClr val="1F1D1D"/>
                </a:solidFill>
                <a:latin typeface="+mj-lt"/>
                <a:cs typeface="Arial MT"/>
              </a:rPr>
              <a:t>workshops</a:t>
            </a:r>
            <a:r>
              <a:rPr lang="en-US" sz="1200" spc="-10" dirty="0">
                <a:solidFill>
                  <a:srgbClr val="1F1D1D"/>
                </a:solidFill>
                <a:latin typeface="+mj-lt"/>
                <a:cs typeface="Arial MT"/>
              </a:rPr>
              <a:t> </a:t>
            </a:r>
            <a:r>
              <a:rPr sz="1200" spc="-10" dirty="0">
                <a:solidFill>
                  <a:srgbClr val="1F1D1D"/>
                </a:solidFill>
                <a:latin typeface="+mj-lt"/>
                <a:cs typeface="Arial MT"/>
              </a:rPr>
              <a:t>on</a:t>
            </a:r>
            <a:r>
              <a:rPr lang="en-US" sz="1200" spc="-10" dirty="0">
                <a:solidFill>
                  <a:srgbClr val="1F1D1D"/>
                </a:solidFill>
                <a:latin typeface="+mj-lt"/>
                <a:cs typeface="Arial MT"/>
              </a:rPr>
              <a:t> </a:t>
            </a:r>
            <a:r>
              <a:rPr sz="1200" spc="-10" dirty="0">
                <a:solidFill>
                  <a:srgbClr val="1F1D1D"/>
                </a:solidFill>
                <a:latin typeface="+mj-lt"/>
                <a:cs typeface="Arial MT"/>
              </a:rPr>
              <a:t>innovation</a:t>
            </a:r>
            <a:r>
              <a:rPr sz="1200" spc="-10" dirty="0">
                <a:solidFill>
                  <a:srgbClr val="1F1D1D"/>
                </a:solidFill>
                <a:latin typeface="+mj-lt"/>
                <a:cs typeface="PMingLiU-ExtB"/>
              </a:rPr>
              <a:t>,</a:t>
            </a:r>
            <a:r>
              <a:rPr lang="en-US" sz="1200" spc="-10" dirty="0">
                <a:solidFill>
                  <a:srgbClr val="1F1D1D"/>
                </a:solidFill>
                <a:latin typeface="+mj-lt"/>
                <a:cs typeface="PMingLiU-ExtB"/>
              </a:rPr>
              <a:t> </a:t>
            </a:r>
            <a:r>
              <a:rPr sz="1200" spc="-10" dirty="0">
                <a:solidFill>
                  <a:srgbClr val="1F1D1D"/>
                </a:solidFill>
                <a:latin typeface="+mj-lt"/>
                <a:cs typeface="Arial MT"/>
              </a:rPr>
              <a:t>skill</a:t>
            </a:r>
            <a:r>
              <a:rPr sz="1200" spc="-20" dirty="0">
                <a:solidFill>
                  <a:srgbClr val="1F1D1D"/>
                </a:solidFill>
                <a:latin typeface="+mj-lt"/>
                <a:cs typeface="Arial MT"/>
              </a:rPr>
              <a:t> </a:t>
            </a:r>
            <a:r>
              <a:rPr sz="1200" dirty="0">
                <a:solidFill>
                  <a:srgbClr val="1F1D1D"/>
                </a:solidFill>
                <a:latin typeface="+mj-lt"/>
                <a:cs typeface="Arial MT"/>
              </a:rPr>
              <a:t>enhancement</a:t>
            </a:r>
            <a:r>
              <a:rPr sz="1200" dirty="0">
                <a:solidFill>
                  <a:srgbClr val="1F1D1D"/>
                </a:solidFill>
                <a:latin typeface="+mj-lt"/>
                <a:cs typeface="PMingLiU-ExtB"/>
              </a:rPr>
              <a:t>,</a:t>
            </a:r>
            <a:r>
              <a:rPr sz="1200" spc="15" dirty="0">
                <a:solidFill>
                  <a:srgbClr val="1F1D1D"/>
                </a:solidFill>
                <a:latin typeface="+mj-lt"/>
                <a:cs typeface="PMingLiU-ExtB"/>
              </a:rPr>
              <a:t> </a:t>
            </a:r>
            <a:r>
              <a:rPr sz="1200" dirty="0">
                <a:solidFill>
                  <a:srgbClr val="1F1D1D"/>
                </a:solidFill>
                <a:latin typeface="+mj-lt"/>
                <a:cs typeface="Arial MT"/>
              </a:rPr>
              <a:t>and</a:t>
            </a:r>
            <a:r>
              <a:rPr sz="1200" spc="-5" dirty="0">
                <a:solidFill>
                  <a:srgbClr val="1F1D1D"/>
                </a:solidFill>
                <a:latin typeface="+mj-lt"/>
                <a:cs typeface="Arial MT"/>
              </a:rPr>
              <a:t> </a:t>
            </a:r>
            <a:r>
              <a:rPr sz="1200" dirty="0">
                <a:solidFill>
                  <a:srgbClr val="1F1D1D"/>
                </a:solidFill>
                <a:latin typeface="+mj-lt"/>
                <a:cs typeface="Arial MT"/>
              </a:rPr>
              <a:t>strategic</a:t>
            </a:r>
            <a:r>
              <a:rPr sz="1200" spc="-5" dirty="0">
                <a:solidFill>
                  <a:srgbClr val="1F1D1D"/>
                </a:solidFill>
                <a:latin typeface="+mj-lt"/>
                <a:cs typeface="Arial MT"/>
              </a:rPr>
              <a:t> </a:t>
            </a:r>
            <a:r>
              <a:rPr sz="1200" spc="-10" dirty="0">
                <a:solidFill>
                  <a:srgbClr val="1F1D1D"/>
                </a:solidFill>
                <a:latin typeface="+mj-lt"/>
                <a:cs typeface="Arial MT"/>
              </a:rPr>
              <a:t>business</a:t>
            </a:r>
            <a:r>
              <a:rPr sz="1200" spc="-5" dirty="0">
                <a:solidFill>
                  <a:srgbClr val="1F1D1D"/>
                </a:solidFill>
                <a:latin typeface="+mj-lt"/>
                <a:cs typeface="Arial MT"/>
              </a:rPr>
              <a:t> </a:t>
            </a:r>
            <a:r>
              <a:rPr sz="1200" spc="-10" dirty="0">
                <a:solidFill>
                  <a:srgbClr val="1F1D1D"/>
                </a:solidFill>
                <a:latin typeface="+mj-lt"/>
                <a:cs typeface="Arial MT"/>
              </a:rPr>
              <a:t>planning</a:t>
            </a:r>
            <a:r>
              <a:rPr sz="1200" spc="-10" dirty="0">
                <a:solidFill>
                  <a:srgbClr val="1F1D1D"/>
                </a:solidFill>
                <a:latin typeface="+mj-lt"/>
                <a:cs typeface="PMingLiU-ExtB"/>
              </a:rPr>
              <a:t>.</a:t>
            </a:r>
            <a:endParaRPr sz="1200" dirty="0">
              <a:latin typeface="+mj-lt"/>
              <a:cs typeface="PMingLiU-ExtB"/>
            </a:endParaRPr>
          </a:p>
        </p:txBody>
      </p:sp>
      <p:sp>
        <p:nvSpPr>
          <p:cNvPr id="9" name="object 9"/>
          <p:cNvSpPr txBox="1"/>
          <p:nvPr/>
        </p:nvSpPr>
        <p:spPr>
          <a:xfrm>
            <a:off x="2592425" y="10386364"/>
            <a:ext cx="2405757"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1603C"/>
                </a:solidFill>
                <a:latin typeface="+mj-lt"/>
                <a:cs typeface="Lucida Sans Unicode"/>
                <a:hlinkClick r:id="rId2"/>
              </a:rPr>
              <a:t>www.uasingishuchamber.co.ke</a:t>
            </a:r>
            <a:endParaRPr sz="1200">
              <a:latin typeface="+mj-lt"/>
              <a:cs typeface="Lucida Sans Unicode"/>
            </a:endParaRPr>
          </a:p>
        </p:txBody>
      </p:sp>
      <p:pic>
        <p:nvPicPr>
          <p:cNvPr id="11" name="Picture 10">
            <a:extLst>
              <a:ext uri="{FF2B5EF4-FFF2-40B4-BE49-F238E27FC236}">
                <a16:creationId xmlns:a16="http://schemas.microsoft.com/office/drawing/2014/main" id="{937D4EBD-9154-F13B-EA96-31A934E8D461}"/>
              </a:ext>
            </a:extLst>
          </p:cNvPr>
          <p:cNvPicPr>
            <a:picLocks noChangeAspect="1"/>
          </p:cNvPicPr>
          <p:nvPr/>
        </p:nvPicPr>
        <p:blipFill>
          <a:blip r:embed="rId3"/>
          <a:stretch>
            <a:fillRect/>
          </a:stretch>
        </p:blipFill>
        <p:spPr>
          <a:xfrm>
            <a:off x="-22229" y="4892675"/>
            <a:ext cx="7556500" cy="54424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50227" y="8868106"/>
            <a:ext cx="939800" cy="901065"/>
          </a:xfrm>
          <a:custGeom>
            <a:avLst/>
            <a:gdLst/>
            <a:ahLst/>
            <a:cxnLst/>
            <a:rect l="l" t="t" r="r" b="b"/>
            <a:pathLst>
              <a:path w="939800" h="901065">
                <a:moveTo>
                  <a:pt x="103162" y="900769"/>
                </a:moveTo>
                <a:lnTo>
                  <a:pt x="102724" y="900769"/>
                </a:lnTo>
                <a:lnTo>
                  <a:pt x="63031" y="892725"/>
                </a:lnTo>
                <a:lnTo>
                  <a:pt x="30237" y="870627"/>
                </a:lnTo>
                <a:lnTo>
                  <a:pt x="8115" y="837809"/>
                </a:lnTo>
                <a:lnTo>
                  <a:pt x="0" y="797606"/>
                </a:lnTo>
                <a:lnTo>
                  <a:pt x="0" y="103162"/>
                </a:lnTo>
                <a:lnTo>
                  <a:pt x="8115" y="63031"/>
                </a:lnTo>
                <a:lnTo>
                  <a:pt x="30237" y="30237"/>
                </a:lnTo>
                <a:lnTo>
                  <a:pt x="63031" y="8115"/>
                </a:lnTo>
                <a:lnTo>
                  <a:pt x="103162" y="0"/>
                </a:lnTo>
                <a:lnTo>
                  <a:pt x="103162" y="14610"/>
                </a:lnTo>
                <a:lnTo>
                  <a:pt x="887565" y="14610"/>
                </a:lnTo>
                <a:lnTo>
                  <a:pt x="909220" y="29221"/>
                </a:lnTo>
                <a:lnTo>
                  <a:pt x="103162" y="29221"/>
                </a:lnTo>
                <a:lnTo>
                  <a:pt x="74377" y="35039"/>
                </a:lnTo>
                <a:lnTo>
                  <a:pt x="50866" y="50898"/>
                </a:lnTo>
                <a:lnTo>
                  <a:pt x="35028" y="74404"/>
                </a:lnTo>
                <a:lnTo>
                  <a:pt x="29221" y="103162"/>
                </a:lnTo>
                <a:lnTo>
                  <a:pt x="29221" y="797606"/>
                </a:lnTo>
                <a:lnTo>
                  <a:pt x="35021" y="826364"/>
                </a:lnTo>
                <a:lnTo>
                  <a:pt x="50850" y="849870"/>
                </a:lnTo>
                <a:lnTo>
                  <a:pt x="74350" y="865729"/>
                </a:lnTo>
                <a:lnTo>
                  <a:pt x="103162" y="871548"/>
                </a:lnTo>
                <a:lnTo>
                  <a:pt x="909241" y="871548"/>
                </a:lnTo>
                <a:lnTo>
                  <a:pt x="887552" y="886158"/>
                </a:lnTo>
                <a:lnTo>
                  <a:pt x="103162" y="886158"/>
                </a:lnTo>
                <a:lnTo>
                  <a:pt x="103162" y="900769"/>
                </a:lnTo>
                <a:close/>
              </a:path>
              <a:path w="939800" h="901065">
                <a:moveTo>
                  <a:pt x="837753" y="14610"/>
                </a:moveTo>
                <a:lnTo>
                  <a:pt x="103162" y="14610"/>
                </a:lnTo>
                <a:lnTo>
                  <a:pt x="103162" y="0"/>
                </a:lnTo>
                <a:lnTo>
                  <a:pt x="837753" y="0"/>
                </a:lnTo>
                <a:lnTo>
                  <a:pt x="837753" y="14610"/>
                </a:lnTo>
                <a:close/>
              </a:path>
              <a:path w="939800" h="901065">
                <a:moveTo>
                  <a:pt x="887565" y="14610"/>
                </a:moveTo>
                <a:lnTo>
                  <a:pt x="837753" y="14610"/>
                </a:lnTo>
                <a:lnTo>
                  <a:pt x="837753" y="0"/>
                </a:lnTo>
                <a:lnTo>
                  <a:pt x="877938" y="8115"/>
                </a:lnTo>
                <a:lnTo>
                  <a:pt x="887565" y="14610"/>
                </a:lnTo>
                <a:close/>
              </a:path>
              <a:path w="939800" h="901065">
                <a:moveTo>
                  <a:pt x="909241" y="871548"/>
                </a:moveTo>
                <a:lnTo>
                  <a:pt x="837753" y="871548"/>
                </a:lnTo>
                <a:lnTo>
                  <a:pt x="837753" y="871421"/>
                </a:lnTo>
                <a:lnTo>
                  <a:pt x="865970" y="865729"/>
                </a:lnTo>
                <a:lnTo>
                  <a:pt x="866349" y="865729"/>
                </a:lnTo>
                <a:lnTo>
                  <a:pt x="889899" y="849870"/>
                </a:lnTo>
                <a:lnTo>
                  <a:pt x="898104" y="837809"/>
                </a:lnTo>
                <a:lnTo>
                  <a:pt x="905827" y="826364"/>
                </a:lnTo>
                <a:lnTo>
                  <a:pt x="911669" y="797606"/>
                </a:lnTo>
                <a:lnTo>
                  <a:pt x="911695" y="103162"/>
                </a:lnTo>
                <a:lnTo>
                  <a:pt x="905894" y="74404"/>
                </a:lnTo>
                <a:lnTo>
                  <a:pt x="890065" y="50898"/>
                </a:lnTo>
                <a:lnTo>
                  <a:pt x="866565" y="35039"/>
                </a:lnTo>
                <a:lnTo>
                  <a:pt x="837753" y="29221"/>
                </a:lnTo>
                <a:lnTo>
                  <a:pt x="909220" y="29221"/>
                </a:lnTo>
                <a:lnTo>
                  <a:pt x="910726" y="30237"/>
                </a:lnTo>
                <a:lnTo>
                  <a:pt x="932819" y="63031"/>
                </a:lnTo>
                <a:lnTo>
                  <a:pt x="939566" y="96474"/>
                </a:lnTo>
                <a:lnTo>
                  <a:pt x="939566" y="804281"/>
                </a:lnTo>
                <a:lnTo>
                  <a:pt x="932789" y="837809"/>
                </a:lnTo>
                <a:lnTo>
                  <a:pt x="913951" y="865729"/>
                </a:lnTo>
                <a:lnTo>
                  <a:pt x="910608" y="870627"/>
                </a:lnTo>
                <a:lnTo>
                  <a:pt x="909241" y="871548"/>
                </a:lnTo>
                <a:close/>
              </a:path>
              <a:path w="939800" h="901065">
                <a:moveTo>
                  <a:pt x="837753" y="900769"/>
                </a:moveTo>
                <a:lnTo>
                  <a:pt x="103170" y="900769"/>
                </a:lnTo>
                <a:lnTo>
                  <a:pt x="103162" y="886158"/>
                </a:lnTo>
                <a:lnTo>
                  <a:pt x="837753" y="886158"/>
                </a:lnTo>
                <a:lnTo>
                  <a:pt x="837753" y="900769"/>
                </a:lnTo>
                <a:close/>
              </a:path>
              <a:path w="939800" h="901065">
                <a:moveTo>
                  <a:pt x="837753" y="900769"/>
                </a:moveTo>
                <a:lnTo>
                  <a:pt x="837753" y="886158"/>
                </a:lnTo>
                <a:lnTo>
                  <a:pt x="887552" y="886158"/>
                </a:lnTo>
                <a:lnTo>
                  <a:pt x="877805" y="892725"/>
                </a:lnTo>
                <a:lnTo>
                  <a:pt x="877619" y="892725"/>
                </a:lnTo>
                <a:lnTo>
                  <a:pt x="837753" y="900769"/>
                </a:lnTo>
                <a:close/>
              </a:path>
            </a:pathLst>
          </a:custGeom>
          <a:solidFill>
            <a:srgbClr val="01603C">
              <a:alpha val="75000"/>
            </a:srgbClr>
          </a:solidFill>
        </p:spPr>
        <p:txBody>
          <a:bodyPr wrap="square" lIns="0" tIns="0" rIns="0" bIns="0" rtlCol="0"/>
          <a:lstStyle/>
          <a:p>
            <a:endParaRPr/>
          </a:p>
        </p:txBody>
      </p:sp>
      <p:sp>
        <p:nvSpPr>
          <p:cNvPr id="4" name="object 4"/>
          <p:cNvSpPr/>
          <p:nvPr/>
        </p:nvSpPr>
        <p:spPr>
          <a:xfrm>
            <a:off x="360406" y="4032124"/>
            <a:ext cx="1630680" cy="751840"/>
          </a:xfrm>
          <a:custGeom>
            <a:avLst/>
            <a:gdLst/>
            <a:ahLst/>
            <a:cxnLst/>
            <a:rect l="l" t="t" r="r" b="b"/>
            <a:pathLst>
              <a:path w="1630680" h="751839">
                <a:moveTo>
                  <a:pt x="1555701" y="751234"/>
                </a:moveTo>
                <a:lnTo>
                  <a:pt x="74831" y="751234"/>
                </a:lnTo>
                <a:lnTo>
                  <a:pt x="45807" y="745366"/>
                </a:lnTo>
                <a:lnTo>
                  <a:pt x="22002" y="729350"/>
                </a:lnTo>
                <a:lnTo>
                  <a:pt x="5922" y="705568"/>
                </a:lnTo>
                <a:lnTo>
                  <a:pt x="0" y="676402"/>
                </a:lnTo>
                <a:lnTo>
                  <a:pt x="0" y="74831"/>
                </a:lnTo>
                <a:lnTo>
                  <a:pt x="5885" y="45719"/>
                </a:lnTo>
                <a:lnTo>
                  <a:pt x="21931" y="21931"/>
                </a:lnTo>
                <a:lnTo>
                  <a:pt x="45719" y="5885"/>
                </a:lnTo>
                <a:lnTo>
                  <a:pt x="74831" y="0"/>
                </a:lnTo>
                <a:lnTo>
                  <a:pt x="1555701" y="0"/>
                </a:lnTo>
                <a:lnTo>
                  <a:pt x="1584866" y="5885"/>
                </a:lnTo>
                <a:lnTo>
                  <a:pt x="1608648" y="21931"/>
                </a:lnTo>
                <a:lnTo>
                  <a:pt x="1624664" y="45719"/>
                </a:lnTo>
                <a:lnTo>
                  <a:pt x="1630532" y="74831"/>
                </a:lnTo>
                <a:lnTo>
                  <a:pt x="1630532" y="676402"/>
                </a:lnTo>
                <a:lnTo>
                  <a:pt x="1624646" y="705568"/>
                </a:lnTo>
                <a:lnTo>
                  <a:pt x="1608600" y="729350"/>
                </a:lnTo>
                <a:lnTo>
                  <a:pt x="1584813" y="745366"/>
                </a:lnTo>
                <a:lnTo>
                  <a:pt x="1555701" y="751234"/>
                </a:lnTo>
                <a:close/>
              </a:path>
            </a:pathLst>
          </a:custGeom>
          <a:solidFill>
            <a:srgbClr val="01603C">
              <a:alpha val="75000"/>
            </a:srgbClr>
          </a:solidFill>
        </p:spPr>
        <p:txBody>
          <a:bodyPr wrap="square" lIns="0" tIns="0" rIns="0" bIns="0" rtlCol="0"/>
          <a:lstStyle/>
          <a:p>
            <a:endParaRPr/>
          </a:p>
        </p:txBody>
      </p:sp>
      <p:sp>
        <p:nvSpPr>
          <p:cNvPr id="5" name="object 5"/>
          <p:cNvSpPr/>
          <p:nvPr/>
        </p:nvSpPr>
        <p:spPr>
          <a:xfrm>
            <a:off x="360406" y="4989423"/>
            <a:ext cx="1630680" cy="751840"/>
          </a:xfrm>
          <a:custGeom>
            <a:avLst/>
            <a:gdLst/>
            <a:ahLst/>
            <a:cxnLst/>
            <a:rect l="l" t="t" r="r" b="b"/>
            <a:pathLst>
              <a:path w="1630680" h="751839">
                <a:moveTo>
                  <a:pt x="1555701" y="751234"/>
                </a:moveTo>
                <a:lnTo>
                  <a:pt x="74831" y="751234"/>
                </a:lnTo>
                <a:lnTo>
                  <a:pt x="45807" y="745366"/>
                </a:lnTo>
                <a:lnTo>
                  <a:pt x="22002" y="729350"/>
                </a:lnTo>
                <a:lnTo>
                  <a:pt x="5922" y="705568"/>
                </a:lnTo>
                <a:lnTo>
                  <a:pt x="0" y="676402"/>
                </a:lnTo>
                <a:lnTo>
                  <a:pt x="0" y="74831"/>
                </a:lnTo>
                <a:lnTo>
                  <a:pt x="5885" y="45719"/>
                </a:lnTo>
                <a:lnTo>
                  <a:pt x="21931" y="21931"/>
                </a:lnTo>
                <a:lnTo>
                  <a:pt x="45719" y="5885"/>
                </a:lnTo>
                <a:lnTo>
                  <a:pt x="74831" y="0"/>
                </a:lnTo>
                <a:lnTo>
                  <a:pt x="1555701" y="0"/>
                </a:lnTo>
                <a:lnTo>
                  <a:pt x="1584866" y="5885"/>
                </a:lnTo>
                <a:lnTo>
                  <a:pt x="1608648" y="21931"/>
                </a:lnTo>
                <a:lnTo>
                  <a:pt x="1624664" y="45719"/>
                </a:lnTo>
                <a:lnTo>
                  <a:pt x="1630532" y="74831"/>
                </a:lnTo>
                <a:lnTo>
                  <a:pt x="1630532" y="676402"/>
                </a:lnTo>
                <a:lnTo>
                  <a:pt x="1624646" y="705568"/>
                </a:lnTo>
                <a:lnTo>
                  <a:pt x="1608600" y="729350"/>
                </a:lnTo>
                <a:lnTo>
                  <a:pt x="1584813" y="745366"/>
                </a:lnTo>
                <a:lnTo>
                  <a:pt x="1555701" y="751234"/>
                </a:lnTo>
                <a:close/>
              </a:path>
            </a:pathLst>
          </a:custGeom>
          <a:solidFill>
            <a:srgbClr val="01603C">
              <a:alpha val="75000"/>
            </a:srgbClr>
          </a:solidFill>
        </p:spPr>
        <p:txBody>
          <a:bodyPr wrap="square" lIns="0" tIns="0" rIns="0" bIns="0" rtlCol="0"/>
          <a:lstStyle/>
          <a:p>
            <a:endParaRPr/>
          </a:p>
        </p:txBody>
      </p:sp>
      <p:sp>
        <p:nvSpPr>
          <p:cNvPr id="6" name="object 6"/>
          <p:cNvSpPr/>
          <p:nvPr/>
        </p:nvSpPr>
        <p:spPr>
          <a:xfrm>
            <a:off x="360406" y="5984837"/>
            <a:ext cx="1630680" cy="774065"/>
          </a:xfrm>
          <a:custGeom>
            <a:avLst/>
            <a:gdLst/>
            <a:ahLst/>
            <a:cxnLst/>
            <a:rect l="l" t="t" r="r" b="b"/>
            <a:pathLst>
              <a:path w="1630680" h="774065">
                <a:moveTo>
                  <a:pt x="1554557" y="773594"/>
                </a:moveTo>
                <a:lnTo>
                  <a:pt x="75974" y="773594"/>
                </a:lnTo>
                <a:lnTo>
                  <a:pt x="46416" y="767619"/>
                </a:lnTo>
                <a:lnTo>
                  <a:pt x="22265" y="751329"/>
                </a:lnTo>
                <a:lnTo>
                  <a:pt x="5975" y="727178"/>
                </a:lnTo>
                <a:lnTo>
                  <a:pt x="0" y="697619"/>
                </a:lnTo>
                <a:lnTo>
                  <a:pt x="0" y="75974"/>
                </a:lnTo>
                <a:lnTo>
                  <a:pt x="5975" y="46416"/>
                </a:lnTo>
                <a:lnTo>
                  <a:pt x="22265" y="22265"/>
                </a:lnTo>
                <a:lnTo>
                  <a:pt x="46416" y="5975"/>
                </a:lnTo>
                <a:lnTo>
                  <a:pt x="75974" y="0"/>
                </a:lnTo>
                <a:lnTo>
                  <a:pt x="1554557" y="0"/>
                </a:lnTo>
                <a:lnTo>
                  <a:pt x="1584116" y="5975"/>
                </a:lnTo>
                <a:lnTo>
                  <a:pt x="1608267" y="22265"/>
                </a:lnTo>
                <a:lnTo>
                  <a:pt x="1624557" y="46416"/>
                </a:lnTo>
                <a:lnTo>
                  <a:pt x="1630532" y="75974"/>
                </a:lnTo>
                <a:lnTo>
                  <a:pt x="1630532" y="697619"/>
                </a:lnTo>
                <a:lnTo>
                  <a:pt x="1624557" y="727178"/>
                </a:lnTo>
                <a:lnTo>
                  <a:pt x="1608267" y="751329"/>
                </a:lnTo>
                <a:lnTo>
                  <a:pt x="1584116" y="767619"/>
                </a:lnTo>
                <a:lnTo>
                  <a:pt x="1554557" y="773594"/>
                </a:lnTo>
                <a:close/>
              </a:path>
            </a:pathLst>
          </a:custGeom>
          <a:solidFill>
            <a:srgbClr val="01603C">
              <a:alpha val="75000"/>
            </a:srgbClr>
          </a:solidFill>
        </p:spPr>
        <p:txBody>
          <a:bodyPr wrap="square" lIns="0" tIns="0" rIns="0" bIns="0" rtlCol="0"/>
          <a:lstStyle/>
          <a:p>
            <a:endParaRPr/>
          </a:p>
        </p:txBody>
      </p:sp>
      <p:sp>
        <p:nvSpPr>
          <p:cNvPr id="7" name="object 7"/>
          <p:cNvSpPr/>
          <p:nvPr/>
        </p:nvSpPr>
        <p:spPr>
          <a:xfrm>
            <a:off x="360406" y="6967530"/>
            <a:ext cx="1630680" cy="751840"/>
          </a:xfrm>
          <a:custGeom>
            <a:avLst/>
            <a:gdLst/>
            <a:ahLst/>
            <a:cxnLst/>
            <a:rect l="l" t="t" r="r" b="b"/>
            <a:pathLst>
              <a:path w="1630680" h="751840">
                <a:moveTo>
                  <a:pt x="1555701" y="751234"/>
                </a:moveTo>
                <a:lnTo>
                  <a:pt x="74831" y="751234"/>
                </a:lnTo>
                <a:lnTo>
                  <a:pt x="45719" y="745348"/>
                </a:lnTo>
                <a:lnTo>
                  <a:pt x="21931" y="729302"/>
                </a:lnTo>
                <a:lnTo>
                  <a:pt x="5885" y="705514"/>
                </a:lnTo>
                <a:lnTo>
                  <a:pt x="0" y="676402"/>
                </a:lnTo>
                <a:lnTo>
                  <a:pt x="0" y="74831"/>
                </a:lnTo>
                <a:lnTo>
                  <a:pt x="5885" y="45719"/>
                </a:lnTo>
                <a:lnTo>
                  <a:pt x="21931" y="21931"/>
                </a:lnTo>
                <a:lnTo>
                  <a:pt x="45719" y="5885"/>
                </a:lnTo>
                <a:lnTo>
                  <a:pt x="74831" y="0"/>
                </a:lnTo>
                <a:lnTo>
                  <a:pt x="1555701" y="0"/>
                </a:lnTo>
                <a:lnTo>
                  <a:pt x="1584866" y="5885"/>
                </a:lnTo>
                <a:lnTo>
                  <a:pt x="1608648" y="21931"/>
                </a:lnTo>
                <a:lnTo>
                  <a:pt x="1624664" y="45719"/>
                </a:lnTo>
                <a:lnTo>
                  <a:pt x="1630532" y="74831"/>
                </a:lnTo>
                <a:lnTo>
                  <a:pt x="1630532" y="676402"/>
                </a:lnTo>
                <a:lnTo>
                  <a:pt x="1624646" y="705514"/>
                </a:lnTo>
                <a:lnTo>
                  <a:pt x="1608600" y="729302"/>
                </a:lnTo>
                <a:lnTo>
                  <a:pt x="1584813" y="745348"/>
                </a:lnTo>
                <a:lnTo>
                  <a:pt x="1555701" y="751234"/>
                </a:lnTo>
                <a:close/>
              </a:path>
            </a:pathLst>
          </a:custGeom>
          <a:solidFill>
            <a:srgbClr val="01603C">
              <a:alpha val="75000"/>
            </a:srgbClr>
          </a:solidFill>
        </p:spPr>
        <p:txBody>
          <a:bodyPr wrap="square" lIns="0" tIns="0" rIns="0" bIns="0" rtlCol="0"/>
          <a:lstStyle/>
          <a:p>
            <a:endParaRPr/>
          </a:p>
        </p:txBody>
      </p:sp>
      <p:sp>
        <p:nvSpPr>
          <p:cNvPr id="8" name="object 8"/>
          <p:cNvSpPr/>
          <p:nvPr/>
        </p:nvSpPr>
        <p:spPr>
          <a:xfrm>
            <a:off x="360406" y="7912119"/>
            <a:ext cx="1630680" cy="751840"/>
          </a:xfrm>
          <a:custGeom>
            <a:avLst/>
            <a:gdLst/>
            <a:ahLst/>
            <a:cxnLst/>
            <a:rect l="l" t="t" r="r" b="b"/>
            <a:pathLst>
              <a:path w="1630680" h="751840">
                <a:moveTo>
                  <a:pt x="1555701" y="751234"/>
                </a:moveTo>
                <a:lnTo>
                  <a:pt x="74831" y="751234"/>
                </a:lnTo>
                <a:lnTo>
                  <a:pt x="45719" y="745348"/>
                </a:lnTo>
                <a:lnTo>
                  <a:pt x="21931" y="729302"/>
                </a:lnTo>
                <a:lnTo>
                  <a:pt x="5885" y="705514"/>
                </a:lnTo>
                <a:lnTo>
                  <a:pt x="0" y="676402"/>
                </a:lnTo>
                <a:lnTo>
                  <a:pt x="0" y="74831"/>
                </a:lnTo>
                <a:lnTo>
                  <a:pt x="5885" y="45719"/>
                </a:lnTo>
                <a:lnTo>
                  <a:pt x="21931" y="21931"/>
                </a:lnTo>
                <a:lnTo>
                  <a:pt x="45719" y="5885"/>
                </a:lnTo>
                <a:lnTo>
                  <a:pt x="74831" y="0"/>
                </a:lnTo>
                <a:lnTo>
                  <a:pt x="1555701" y="0"/>
                </a:lnTo>
                <a:lnTo>
                  <a:pt x="1584866" y="5885"/>
                </a:lnTo>
                <a:lnTo>
                  <a:pt x="1608648" y="21931"/>
                </a:lnTo>
                <a:lnTo>
                  <a:pt x="1624664" y="45719"/>
                </a:lnTo>
                <a:lnTo>
                  <a:pt x="1630532" y="74831"/>
                </a:lnTo>
                <a:lnTo>
                  <a:pt x="1630532" y="676402"/>
                </a:lnTo>
                <a:lnTo>
                  <a:pt x="1624646" y="705514"/>
                </a:lnTo>
                <a:lnTo>
                  <a:pt x="1608600" y="729302"/>
                </a:lnTo>
                <a:lnTo>
                  <a:pt x="1584813" y="745348"/>
                </a:lnTo>
                <a:lnTo>
                  <a:pt x="1555701" y="751234"/>
                </a:lnTo>
                <a:close/>
              </a:path>
            </a:pathLst>
          </a:custGeom>
          <a:solidFill>
            <a:srgbClr val="01603C">
              <a:alpha val="75000"/>
            </a:srgbClr>
          </a:solidFill>
        </p:spPr>
        <p:txBody>
          <a:bodyPr wrap="square" lIns="0" tIns="0" rIns="0" bIns="0" rtlCol="0"/>
          <a:lstStyle/>
          <a:p>
            <a:endParaRPr/>
          </a:p>
        </p:txBody>
      </p:sp>
      <p:grpSp>
        <p:nvGrpSpPr>
          <p:cNvPr id="9" name="object 9"/>
          <p:cNvGrpSpPr/>
          <p:nvPr/>
        </p:nvGrpSpPr>
        <p:grpSpPr>
          <a:xfrm>
            <a:off x="-3" y="10489631"/>
            <a:ext cx="7563484" cy="207010"/>
            <a:chOff x="-3" y="10489631"/>
            <a:chExt cx="7563484" cy="207010"/>
          </a:xfrm>
        </p:grpSpPr>
        <p:sp>
          <p:nvSpPr>
            <p:cNvPr id="10" name="object 10"/>
            <p:cNvSpPr/>
            <p:nvPr/>
          </p:nvSpPr>
          <p:spPr>
            <a:xfrm>
              <a:off x="-3" y="10489631"/>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alpha val="75000"/>
              </a:srgbClr>
            </a:solidFill>
          </p:spPr>
          <p:txBody>
            <a:bodyPr wrap="square" lIns="0" tIns="0" rIns="0" bIns="0" rtlCol="0"/>
            <a:lstStyle/>
            <a:p>
              <a:endParaRPr/>
            </a:p>
          </p:txBody>
        </p:sp>
        <p:sp>
          <p:nvSpPr>
            <p:cNvPr id="11" name="object 11"/>
            <p:cNvSpPr/>
            <p:nvPr/>
          </p:nvSpPr>
          <p:spPr>
            <a:xfrm>
              <a:off x="853377" y="10489631"/>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alpha val="75000"/>
              </a:srgbClr>
            </a:solidFill>
          </p:spPr>
          <p:txBody>
            <a:bodyPr wrap="square" lIns="0" tIns="0" rIns="0" bIns="0" rtlCol="0"/>
            <a:lstStyle/>
            <a:p>
              <a:endParaRPr/>
            </a:p>
          </p:txBody>
        </p:sp>
        <p:sp>
          <p:nvSpPr>
            <p:cNvPr id="12" name="object 12"/>
            <p:cNvSpPr/>
            <p:nvPr/>
          </p:nvSpPr>
          <p:spPr>
            <a:xfrm>
              <a:off x="2155998" y="10489631"/>
              <a:ext cx="5407025" cy="207010"/>
            </a:xfrm>
            <a:custGeom>
              <a:avLst/>
              <a:gdLst/>
              <a:ahLst/>
              <a:cxnLst/>
              <a:rect l="l" t="t" r="r" b="b"/>
              <a:pathLst>
                <a:path w="5407025" h="207009">
                  <a:moveTo>
                    <a:pt x="5406900" y="206452"/>
                  </a:moveTo>
                  <a:lnTo>
                    <a:pt x="0" y="206452"/>
                  </a:lnTo>
                  <a:lnTo>
                    <a:pt x="0" y="0"/>
                  </a:lnTo>
                  <a:lnTo>
                    <a:pt x="5406900" y="0"/>
                  </a:lnTo>
                  <a:lnTo>
                    <a:pt x="5406900" y="206452"/>
                  </a:lnTo>
                  <a:close/>
                </a:path>
              </a:pathLst>
            </a:custGeom>
            <a:solidFill>
              <a:srgbClr val="048141">
                <a:alpha val="75000"/>
              </a:srgbClr>
            </a:solidFill>
          </p:spPr>
          <p:txBody>
            <a:bodyPr wrap="square" lIns="0" tIns="0" rIns="0" bIns="0" rtlCol="0"/>
            <a:lstStyle/>
            <a:p>
              <a:endParaRPr/>
            </a:p>
          </p:txBody>
        </p:sp>
      </p:grpSp>
      <p:grpSp>
        <p:nvGrpSpPr>
          <p:cNvPr id="13" name="object 13"/>
          <p:cNvGrpSpPr/>
          <p:nvPr/>
        </p:nvGrpSpPr>
        <p:grpSpPr>
          <a:xfrm>
            <a:off x="-3" y="-3"/>
            <a:ext cx="7562850" cy="207010"/>
            <a:chOff x="-3" y="-3"/>
            <a:chExt cx="7562850" cy="207010"/>
          </a:xfrm>
        </p:grpSpPr>
        <p:sp>
          <p:nvSpPr>
            <p:cNvPr id="14" name="object 14"/>
            <p:cNvSpPr/>
            <p:nvPr/>
          </p:nvSpPr>
          <p:spPr>
            <a:xfrm>
              <a:off x="-3" y="-3"/>
              <a:ext cx="5501640" cy="207010"/>
            </a:xfrm>
            <a:custGeom>
              <a:avLst/>
              <a:gdLst/>
              <a:ahLst/>
              <a:cxnLst/>
              <a:rect l="l" t="t" r="r" b="b"/>
              <a:pathLst>
                <a:path w="5501640" h="207010">
                  <a:moveTo>
                    <a:pt x="5501555" y="206452"/>
                  </a:moveTo>
                  <a:lnTo>
                    <a:pt x="0" y="206452"/>
                  </a:lnTo>
                  <a:lnTo>
                    <a:pt x="0" y="0"/>
                  </a:lnTo>
                  <a:lnTo>
                    <a:pt x="5501555" y="0"/>
                  </a:lnTo>
                  <a:lnTo>
                    <a:pt x="5501555" y="206452"/>
                  </a:lnTo>
                  <a:close/>
                </a:path>
              </a:pathLst>
            </a:custGeom>
            <a:solidFill>
              <a:srgbClr val="D92433">
                <a:alpha val="75000"/>
              </a:srgbClr>
            </a:solidFill>
          </p:spPr>
          <p:txBody>
            <a:bodyPr wrap="square" lIns="0" tIns="0" rIns="0" bIns="0" rtlCol="0"/>
            <a:lstStyle/>
            <a:p>
              <a:endParaRPr/>
            </a:p>
          </p:txBody>
        </p:sp>
        <p:sp>
          <p:nvSpPr>
            <p:cNvPr id="15" name="object 15"/>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alpha val="75000"/>
              </a:srgbClr>
            </a:solidFill>
          </p:spPr>
          <p:txBody>
            <a:bodyPr wrap="square" lIns="0" tIns="0" rIns="0" bIns="0" rtlCol="0"/>
            <a:lstStyle/>
            <a:p>
              <a:endParaRPr/>
            </a:p>
          </p:txBody>
        </p:sp>
        <p:sp>
          <p:nvSpPr>
            <p:cNvPr id="16" name="object 16"/>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alpha val="75000"/>
              </a:srgbClr>
            </a:solidFill>
          </p:spPr>
          <p:txBody>
            <a:bodyPr wrap="square" lIns="0" tIns="0" rIns="0" bIns="0" rtlCol="0"/>
            <a:lstStyle/>
            <a:p>
              <a:endParaRPr/>
            </a:p>
          </p:txBody>
        </p:sp>
      </p:grpSp>
      <p:grpSp>
        <p:nvGrpSpPr>
          <p:cNvPr id="18" name="object 18"/>
          <p:cNvGrpSpPr/>
          <p:nvPr/>
        </p:nvGrpSpPr>
        <p:grpSpPr>
          <a:xfrm>
            <a:off x="2922266" y="8613330"/>
            <a:ext cx="610235" cy="610235"/>
            <a:chOff x="2922266" y="8613330"/>
            <a:chExt cx="610235" cy="610235"/>
          </a:xfrm>
        </p:grpSpPr>
        <p:pic>
          <p:nvPicPr>
            <p:cNvPr id="19" name="object 19"/>
            <p:cNvPicPr/>
            <p:nvPr/>
          </p:nvPicPr>
          <p:blipFill>
            <a:blip r:embed="rId2" cstate="print"/>
            <a:stretch>
              <a:fillRect/>
            </a:stretch>
          </p:blipFill>
          <p:spPr>
            <a:xfrm>
              <a:off x="2922266" y="8613330"/>
              <a:ext cx="609829" cy="609829"/>
            </a:xfrm>
            <a:prstGeom prst="rect">
              <a:avLst/>
            </a:prstGeom>
          </p:spPr>
        </p:pic>
        <p:sp>
          <p:nvSpPr>
            <p:cNvPr id="20" name="object 20"/>
            <p:cNvSpPr/>
            <p:nvPr/>
          </p:nvSpPr>
          <p:spPr>
            <a:xfrm>
              <a:off x="3040018" y="8729824"/>
              <a:ext cx="347980" cy="347980"/>
            </a:xfrm>
            <a:custGeom>
              <a:avLst/>
              <a:gdLst/>
              <a:ahLst/>
              <a:cxnLst/>
              <a:rect l="l" t="t" r="r" b="b"/>
              <a:pathLst>
                <a:path w="347979" h="347979">
                  <a:moveTo>
                    <a:pt x="173798" y="347600"/>
                  </a:moveTo>
                  <a:lnTo>
                    <a:pt x="127574" y="341396"/>
                  </a:lnTo>
                  <a:lnTo>
                    <a:pt x="86050" y="323885"/>
                  </a:lnTo>
                  <a:lnTo>
                    <a:pt x="50880" y="296718"/>
                  </a:lnTo>
                  <a:lnTo>
                    <a:pt x="23713" y="261547"/>
                  </a:lnTo>
                  <a:lnTo>
                    <a:pt x="6201" y="220024"/>
                  </a:lnTo>
                  <a:lnTo>
                    <a:pt x="0" y="173817"/>
                  </a:lnTo>
                  <a:lnTo>
                    <a:pt x="6210" y="127576"/>
                  </a:lnTo>
                  <a:lnTo>
                    <a:pt x="23741" y="86053"/>
                  </a:lnTo>
                  <a:lnTo>
                    <a:pt x="50927" y="50882"/>
                  </a:lnTo>
                  <a:lnTo>
                    <a:pt x="86107" y="23715"/>
                  </a:lnTo>
                  <a:lnTo>
                    <a:pt x="127618" y="6204"/>
                  </a:lnTo>
                  <a:lnTo>
                    <a:pt x="173798" y="0"/>
                  </a:lnTo>
                  <a:lnTo>
                    <a:pt x="219968" y="6204"/>
                  </a:lnTo>
                  <a:lnTo>
                    <a:pt x="261455" y="23715"/>
                  </a:lnTo>
                  <a:lnTo>
                    <a:pt x="296604" y="50882"/>
                  </a:lnTo>
                  <a:lnTo>
                    <a:pt x="323760" y="86053"/>
                  </a:lnTo>
                  <a:lnTo>
                    <a:pt x="341267" y="127576"/>
                  </a:lnTo>
                  <a:lnTo>
                    <a:pt x="347596" y="173817"/>
                  </a:lnTo>
                  <a:lnTo>
                    <a:pt x="341394" y="220024"/>
                  </a:lnTo>
                  <a:lnTo>
                    <a:pt x="323882" y="261547"/>
                  </a:lnTo>
                  <a:lnTo>
                    <a:pt x="296716" y="296718"/>
                  </a:lnTo>
                  <a:lnTo>
                    <a:pt x="261545" y="323885"/>
                  </a:lnTo>
                  <a:lnTo>
                    <a:pt x="220021" y="341396"/>
                  </a:lnTo>
                  <a:lnTo>
                    <a:pt x="173798" y="347600"/>
                  </a:lnTo>
                  <a:close/>
                </a:path>
              </a:pathLst>
            </a:custGeom>
            <a:solidFill>
              <a:srgbClr val="FFFFFF">
                <a:alpha val="75000"/>
              </a:srgbClr>
            </a:solidFill>
          </p:spPr>
          <p:txBody>
            <a:bodyPr wrap="square" lIns="0" tIns="0" rIns="0" bIns="0" rtlCol="0"/>
            <a:lstStyle/>
            <a:p>
              <a:endParaRPr/>
            </a:p>
          </p:txBody>
        </p:sp>
        <p:pic>
          <p:nvPicPr>
            <p:cNvPr id="21" name="object 21"/>
            <p:cNvPicPr/>
            <p:nvPr/>
          </p:nvPicPr>
          <p:blipFill>
            <a:blip r:embed="rId3" cstate="print"/>
            <a:stretch>
              <a:fillRect/>
            </a:stretch>
          </p:blipFill>
          <p:spPr>
            <a:xfrm>
              <a:off x="3122724" y="8810753"/>
              <a:ext cx="193746" cy="176976"/>
            </a:xfrm>
            <a:prstGeom prst="rect">
              <a:avLst/>
            </a:prstGeom>
          </p:spPr>
        </p:pic>
      </p:grpSp>
      <p:grpSp>
        <p:nvGrpSpPr>
          <p:cNvPr id="26" name="object 26"/>
          <p:cNvGrpSpPr/>
          <p:nvPr/>
        </p:nvGrpSpPr>
        <p:grpSpPr>
          <a:xfrm>
            <a:off x="3887740" y="8613330"/>
            <a:ext cx="939800" cy="1155700"/>
            <a:chOff x="3887740" y="8613330"/>
            <a:chExt cx="939800" cy="1155700"/>
          </a:xfrm>
        </p:grpSpPr>
        <p:sp>
          <p:nvSpPr>
            <p:cNvPr id="27" name="object 27"/>
            <p:cNvSpPr/>
            <p:nvPr/>
          </p:nvSpPr>
          <p:spPr>
            <a:xfrm>
              <a:off x="3887740" y="8868106"/>
              <a:ext cx="939800" cy="901065"/>
            </a:xfrm>
            <a:custGeom>
              <a:avLst/>
              <a:gdLst/>
              <a:ahLst/>
              <a:cxnLst/>
              <a:rect l="l" t="t" r="r" b="b"/>
              <a:pathLst>
                <a:path w="939800" h="901065">
                  <a:moveTo>
                    <a:pt x="106212" y="900862"/>
                  </a:moveTo>
                  <a:lnTo>
                    <a:pt x="65132" y="892559"/>
                  </a:lnTo>
                  <a:lnTo>
                    <a:pt x="64936" y="892559"/>
                  </a:lnTo>
                  <a:lnTo>
                    <a:pt x="31142" y="869820"/>
                  </a:lnTo>
                  <a:lnTo>
                    <a:pt x="28294" y="865635"/>
                  </a:lnTo>
                  <a:lnTo>
                    <a:pt x="8378" y="836098"/>
                  </a:lnTo>
                  <a:lnTo>
                    <a:pt x="0" y="794814"/>
                  </a:lnTo>
                  <a:lnTo>
                    <a:pt x="0" y="106212"/>
                  </a:lnTo>
                  <a:lnTo>
                    <a:pt x="8341" y="64854"/>
                  </a:lnTo>
                  <a:lnTo>
                    <a:pt x="31095" y="31095"/>
                  </a:lnTo>
                  <a:lnTo>
                    <a:pt x="64854" y="8341"/>
                  </a:lnTo>
                  <a:lnTo>
                    <a:pt x="106212" y="0"/>
                  </a:lnTo>
                  <a:lnTo>
                    <a:pt x="106212" y="14610"/>
                  </a:lnTo>
                  <a:lnTo>
                    <a:pt x="885409" y="14610"/>
                  </a:lnTo>
                  <a:lnTo>
                    <a:pt x="907251" y="29348"/>
                  </a:lnTo>
                  <a:lnTo>
                    <a:pt x="106212" y="29348"/>
                  </a:lnTo>
                  <a:lnTo>
                    <a:pt x="76300" y="35390"/>
                  </a:lnTo>
                  <a:lnTo>
                    <a:pt x="51867" y="51867"/>
                  </a:lnTo>
                  <a:lnTo>
                    <a:pt x="35390" y="76300"/>
                  </a:lnTo>
                  <a:lnTo>
                    <a:pt x="29348" y="106212"/>
                  </a:lnTo>
                  <a:lnTo>
                    <a:pt x="29348" y="794814"/>
                  </a:lnTo>
                  <a:lnTo>
                    <a:pt x="35339" y="824471"/>
                  </a:lnTo>
                  <a:lnTo>
                    <a:pt x="35390" y="824726"/>
                  </a:lnTo>
                  <a:lnTo>
                    <a:pt x="51867" y="849159"/>
                  </a:lnTo>
                  <a:lnTo>
                    <a:pt x="76300" y="865635"/>
                  </a:lnTo>
                  <a:lnTo>
                    <a:pt x="106212" y="871678"/>
                  </a:lnTo>
                  <a:lnTo>
                    <a:pt x="907085" y="871678"/>
                  </a:lnTo>
                  <a:lnTo>
                    <a:pt x="885607" y="886161"/>
                  </a:lnTo>
                  <a:lnTo>
                    <a:pt x="106212" y="886161"/>
                  </a:lnTo>
                  <a:lnTo>
                    <a:pt x="106212" y="900862"/>
                  </a:lnTo>
                  <a:close/>
                </a:path>
                <a:path w="939800" h="901065">
                  <a:moveTo>
                    <a:pt x="834834" y="14610"/>
                  </a:moveTo>
                  <a:lnTo>
                    <a:pt x="106212" y="14610"/>
                  </a:lnTo>
                  <a:lnTo>
                    <a:pt x="106212" y="0"/>
                  </a:lnTo>
                  <a:lnTo>
                    <a:pt x="834834" y="0"/>
                  </a:lnTo>
                  <a:lnTo>
                    <a:pt x="834834" y="14610"/>
                  </a:lnTo>
                  <a:close/>
                </a:path>
                <a:path w="939800" h="901065">
                  <a:moveTo>
                    <a:pt x="885409" y="14610"/>
                  </a:moveTo>
                  <a:lnTo>
                    <a:pt x="834834" y="14610"/>
                  </a:lnTo>
                  <a:lnTo>
                    <a:pt x="834834" y="0"/>
                  </a:lnTo>
                  <a:lnTo>
                    <a:pt x="876119" y="8341"/>
                  </a:lnTo>
                  <a:lnTo>
                    <a:pt x="885409" y="14610"/>
                  </a:lnTo>
                  <a:close/>
                </a:path>
                <a:path w="939800" h="901065">
                  <a:moveTo>
                    <a:pt x="907085" y="871678"/>
                  </a:moveTo>
                  <a:lnTo>
                    <a:pt x="834834" y="871678"/>
                  </a:lnTo>
                  <a:lnTo>
                    <a:pt x="834834" y="871424"/>
                  </a:lnTo>
                  <a:lnTo>
                    <a:pt x="864746" y="865381"/>
                  </a:lnTo>
                  <a:lnTo>
                    <a:pt x="889179" y="848904"/>
                  </a:lnTo>
                  <a:lnTo>
                    <a:pt x="905655" y="824471"/>
                  </a:lnTo>
                  <a:lnTo>
                    <a:pt x="911647" y="794814"/>
                  </a:lnTo>
                  <a:lnTo>
                    <a:pt x="911698" y="106212"/>
                  </a:lnTo>
                  <a:lnTo>
                    <a:pt x="905655" y="76300"/>
                  </a:lnTo>
                  <a:lnTo>
                    <a:pt x="889179" y="51867"/>
                  </a:lnTo>
                  <a:lnTo>
                    <a:pt x="864746" y="35390"/>
                  </a:lnTo>
                  <a:lnTo>
                    <a:pt x="834834" y="29348"/>
                  </a:lnTo>
                  <a:lnTo>
                    <a:pt x="907251" y="29348"/>
                  </a:lnTo>
                  <a:lnTo>
                    <a:pt x="909840" y="31095"/>
                  </a:lnTo>
                  <a:lnTo>
                    <a:pt x="932580" y="64854"/>
                  </a:lnTo>
                  <a:lnTo>
                    <a:pt x="939570" y="99519"/>
                  </a:lnTo>
                  <a:lnTo>
                    <a:pt x="939570" y="801494"/>
                  </a:lnTo>
                  <a:lnTo>
                    <a:pt x="932580" y="836098"/>
                  </a:lnTo>
                  <a:lnTo>
                    <a:pt x="909840" y="869820"/>
                  </a:lnTo>
                  <a:lnTo>
                    <a:pt x="907085" y="871678"/>
                  </a:lnTo>
                  <a:close/>
                </a:path>
                <a:path w="939800" h="901065">
                  <a:moveTo>
                    <a:pt x="834834" y="900862"/>
                  </a:moveTo>
                  <a:lnTo>
                    <a:pt x="106219" y="900862"/>
                  </a:lnTo>
                  <a:lnTo>
                    <a:pt x="106212" y="886161"/>
                  </a:lnTo>
                  <a:lnTo>
                    <a:pt x="834834" y="886161"/>
                  </a:lnTo>
                  <a:lnTo>
                    <a:pt x="834834" y="900862"/>
                  </a:lnTo>
                  <a:close/>
                </a:path>
                <a:path w="939800" h="901065">
                  <a:moveTo>
                    <a:pt x="835015" y="900862"/>
                  </a:moveTo>
                  <a:lnTo>
                    <a:pt x="834834" y="900862"/>
                  </a:lnTo>
                  <a:lnTo>
                    <a:pt x="834834" y="886161"/>
                  </a:lnTo>
                  <a:lnTo>
                    <a:pt x="885607" y="886161"/>
                  </a:lnTo>
                  <a:lnTo>
                    <a:pt x="876119" y="892559"/>
                  </a:lnTo>
                  <a:lnTo>
                    <a:pt x="835015" y="900862"/>
                  </a:lnTo>
                  <a:close/>
                </a:path>
              </a:pathLst>
            </a:custGeom>
            <a:solidFill>
              <a:srgbClr val="01603C">
                <a:alpha val="75000"/>
              </a:srgbClr>
            </a:solidFill>
          </p:spPr>
          <p:txBody>
            <a:bodyPr wrap="square" lIns="0" tIns="0" rIns="0" bIns="0" rtlCol="0"/>
            <a:lstStyle/>
            <a:p>
              <a:endParaRPr/>
            </a:p>
          </p:txBody>
        </p:sp>
        <p:pic>
          <p:nvPicPr>
            <p:cNvPr id="28" name="object 28"/>
            <p:cNvPicPr/>
            <p:nvPr/>
          </p:nvPicPr>
          <p:blipFill>
            <a:blip r:embed="rId4" cstate="print"/>
            <a:stretch>
              <a:fillRect/>
            </a:stretch>
          </p:blipFill>
          <p:spPr>
            <a:xfrm>
              <a:off x="4059598" y="8613330"/>
              <a:ext cx="609829" cy="609829"/>
            </a:xfrm>
            <a:prstGeom prst="rect">
              <a:avLst/>
            </a:prstGeom>
          </p:spPr>
        </p:pic>
        <p:pic>
          <p:nvPicPr>
            <p:cNvPr id="29" name="object 29"/>
            <p:cNvPicPr/>
            <p:nvPr/>
          </p:nvPicPr>
          <p:blipFill>
            <a:blip r:embed="rId5" cstate="print"/>
            <a:stretch>
              <a:fillRect/>
            </a:stretch>
          </p:blipFill>
          <p:spPr>
            <a:xfrm>
              <a:off x="4103649" y="8664661"/>
              <a:ext cx="495486" cy="485958"/>
            </a:xfrm>
            <a:prstGeom prst="rect">
              <a:avLst/>
            </a:prstGeom>
          </p:spPr>
        </p:pic>
      </p:grpSp>
      <p:grpSp>
        <p:nvGrpSpPr>
          <p:cNvPr id="30" name="object 30"/>
          <p:cNvGrpSpPr/>
          <p:nvPr/>
        </p:nvGrpSpPr>
        <p:grpSpPr>
          <a:xfrm>
            <a:off x="5031095" y="8613330"/>
            <a:ext cx="953135" cy="1160145"/>
            <a:chOff x="5031095" y="8613330"/>
            <a:chExt cx="953135" cy="1160145"/>
          </a:xfrm>
        </p:grpSpPr>
        <p:pic>
          <p:nvPicPr>
            <p:cNvPr id="31" name="object 31"/>
            <p:cNvPicPr/>
            <p:nvPr/>
          </p:nvPicPr>
          <p:blipFill>
            <a:blip r:embed="rId6" cstate="print"/>
            <a:stretch>
              <a:fillRect/>
            </a:stretch>
          </p:blipFill>
          <p:spPr>
            <a:xfrm>
              <a:off x="5031095" y="8867944"/>
              <a:ext cx="952859" cy="905216"/>
            </a:xfrm>
            <a:prstGeom prst="rect">
              <a:avLst/>
            </a:prstGeom>
          </p:spPr>
        </p:pic>
        <p:pic>
          <p:nvPicPr>
            <p:cNvPr id="32" name="object 32"/>
            <p:cNvPicPr/>
            <p:nvPr/>
          </p:nvPicPr>
          <p:blipFill>
            <a:blip r:embed="rId7" cstate="print"/>
            <a:stretch>
              <a:fillRect/>
            </a:stretch>
          </p:blipFill>
          <p:spPr>
            <a:xfrm>
              <a:off x="5206078" y="8613330"/>
              <a:ext cx="609829" cy="609829"/>
            </a:xfrm>
            <a:prstGeom prst="rect">
              <a:avLst/>
            </a:prstGeom>
          </p:spPr>
        </p:pic>
        <p:sp>
          <p:nvSpPr>
            <p:cNvPr id="33" name="object 33"/>
            <p:cNvSpPr/>
            <p:nvPr/>
          </p:nvSpPr>
          <p:spPr>
            <a:xfrm>
              <a:off x="5323974" y="8729824"/>
              <a:ext cx="347980" cy="347980"/>
            </a:xfrm>
            <a:custGeom>
              <a:avLst/>
              <a:gdLst/>
              <a:ahLst/>
              <a:cxnLst/>
              <a:rect l="l" t="t" r="r" b="b"/>
              <a:pathLst>
                <a:path w="347979" h="347979">
                  <a:moveTo>
                    <a:pt x="173798" y="347600"/>
                  </a:moveTo>
                  <a:lnTo>
                    <a:pt x="127574" y="341396"/>
                  </a:lnTo>
                  <a:lnTo>
                    <a:pt x="86050" y="323885"/>
                  </a:lnTo>
                  <a:lnTo>
                    <a:pt x="50880" y="296718"/>
                  </a:lnTo>
                  <a:lnTo>
                    <a:pt x="23713" y="261547"/>
                  </a:lnTo>
                  <a:lnTo>
                    <a:pt x="6201" y="220024"/>
                  </a:lnTo>
                  <a:lnTo>
                    <a:pt x="0" y="173816"/>
                  </a:lnTo>
                  <a:lnTo>
                    <a:pt x="6210" y="127576"/>
                  </a:lnTo>
                  <a:lnTo>
                    <a:pt x="23741" y="86053"/>
                  </a:lnTo>
                  <a:lnTo>
                    <a:pt x="50927" y="50882"/>
                  </a:lnTo>
                  <a:lnTo>
                    <a:pt x="86107" y="23715"/>
                  </a:lnTo>
                  <a:lnTo>
                    <a:pt x="127618" y="6204"/>
                  </a:lnTo>
                  <a:lnTo>
                    <a:pt x="173798" y="0"/>
                  </a:lnTo>
                  <a:lnTo>
                    <a:pt x="219968" y="6204"/>
                  </a:lnTo>
                  <a:lnTo>
                    <a:pt x="261455" y="23715"/>
                  </a:lnTo>
                  <a:lnTo>
                    <a:pt x="296604" y="50882"/>
                  </a:lnTo>
                  <a:lnTo>
                    <a:pt x="323760" y="86053"/>
                  </a:lnTo>
                  <a:lnTo>
                    <a:pt x="341267" y="127576"/>
                  </a:lnTo>
                  <a:lnTo>
                    <a:pt x="347596" y="173816"/>
                  </a:lnTo>
                  <a:lnTo>
                    <a:pt x="341394" y="220024"/>
                  </a:lnTo>
                  <a:lnTo>
                    <a:pt x="323882" y="261547"/>
                  </a:lnTo>
                  <a:lnTo>
                    <a:pt x="296715" y="296718"/>
                  </a:lnTo>
                  <a:lnTo>
                    <a:pt x="261545" y="323885"/>
                  </a:lnTo>
                  <a:lnTo>
                    <a:pt x="220021" y="341396"/>
                  </a:lnTo>
                  <a:lnTo>
                    <a:pt x="173798" y="347600"/>
                  </a:lnTo>
                  <a:close/>
                </a:path>
              </a:pathLst>
            </a:custGeom>
            <a:solidFill>
              <a:srgbClr val="FFFFFF"/>
            </a:solidFill>
          </p:spPr>
          <p:txBody>
            <a:bodyPr wrap="square" lIns="0" tIns="0" rIns="0" bIns="0" rtlCol="0"/>
            <a:lstStyle/>
            <a:p>
              <a:endParaRPr/>
            </a:p>
          </p:txBody>
        </p:sp>
        <p:pic>
          <p:nvPicPr>
            <p:cNvPr id="34" name="object 34"/>
            <p:cNvPicPr/>
            <p:nvPr/>
          </p:nvPicPr>
          <p:blipFill>
            <a:blip r:embed="rId8" cstate="print"/>
            <a:stretch>
              <a:fillRect/>
            </a:stretch>
          </p:blipFill>
          <p:spPr>
            <a:xfrm>
              <a:off x="5397629" y="8791950"/>
              <a:ext cx="200209" cy="200225"/>
            </a:xfrm>
            <a:prstGeom prst="rect">
              <a:avLst/>
            </a:prstGeom>
          </p:spPr>
        </p:pic>
      </p:grpSp>
      <p:sp>
        <p:nvSpPr>
          <p:cNvPr id="35" name="object 35"/>
          <p:cNvSpPr txBox="1">
            <a:spLocks noGrp="1"/>
          </p:cNvSpPr>
          <p:nvPr>
            <p:ph type="title"/>
          </p:nvPr>
        </p:nvSpPr>
        <p:spPr>
          <a:xfrm>
            <a:off x="333578" y="457640"/>
            <a:ext cx="2344420" cy="391795"/>
          </a:xfrm>
          <a:prstGeom prst="rect">
            <a:avLst/>
          </a:prstGeom>
        </p:spPr>
        <p:txBody>
          <a:bodyPr vert="horz" wrap="square" lIns="0" tIns="12700" rIns="0" bIns="0" rtlCol="0">
            <a:spAutoFit/>
          </a:bodyPr>
          <a:lstStyle/>
          <a:p>
            <a:pPr marL="12700">
              <a:lnSpc>
                <a:spcPct val="100000"/>
              </a:lnSpc>
              <a:spcBef>
                <a:spcPts val="100"/>
              </a:spcBef>
            </a:pPr>
            <a:r>
              <a:rPr spc="-125" dirty="0"/>
              <a:t>Target</a:t>
            </a:r>
            <a:r>
              <a:rPr spc="-130" dirty="0"/>
              <a:t> </a:t>
            </a:r>
            <a:r>
              <a:rPr spc="-65" dirty="0"/>
              <a:t>Audience</a:t>
            </a:r>
          </a:p>
        </p:txBody>
      </p:sp>
      <p:sp>
        <p:nvSpPr>
          <p:cNvPr id="36" name="object 36"/>
          <p:cNvSpPr txBox="1"/>
          <p:nvPr/>
        </p:nvSpPr>
        <p:spPr>
          <a:xfrm>
            <a:off x="333578" y="3621043"/>
            <a:ext cx="2850515" cy="391795"/>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E3292B"/>
                </a:solidFill>
                <a:latin typeface="Tahoma"/>
                <a:cs typeface="Tahoma"/>
              </a:rPr>
              <a:t>Expected</a:t>
            </a:r>
            <a:r>
              <a:rPr sz="2400" b="1" spc="-110" dirty="0">
                <a:solidFill>
                  <a:srgbClr val="E3292B"/>
                </a:solidFill>
                <a:latin typeface="Tahoma"/>
                <a:cs typeface="Tahoma"/>
              </a:rPr>
              <a:t> </a:t>
            </a:r>
            <a:r>
              <a:rPr sz="2400" b="1" spc="-95" dirty="0">
                <a:solidFill>
                  <a:srgbClr val="E3292B"/>
                </a:solidFill>
                <a:latin typeface="Tahoma"/>
                <a:cs typeface="Tahoma"/>
              </a:rPr>
              <a:t>Outcomes</a:t>
            </a:r>
            <a:endParaRPr sz="2400" dirty="0">
              <a:latin typeface="Tahoma"/>
              <a:cs typeface="Tahoma"/>
            </a:endParaRPr>
          </a:p>
        </p:txBody>
      </p:sp>
      <p:sp>
        <p:nvSpPr>
          <p:cNvPr id="37" name="object 37"/>
          <p:cNvSpPr txBox="1"/>
          <p:nvPr/>
        </p:nvSpPr>
        <p:spPr>
          <a:xfrm>
            <a:off x="387815" y="882768"/>
            <a:ext cx="5318125" cy="2660985"/>
          </a:xfrm>
          <a:prstGeom prst="rect">
            <a:avLst/>
          </a:prstGeom>
        </p:spPr>
        <p:txBody>
          <a:bodyPr vert="horz" wrap="square" lIns="0" tIns="95250" rIns="0" bIns="0" rtlCol="0">
            <a:spAutoFit/>
          </a:bodyPr>
          <a:lstStyle/>
          <a:p>
            <a:pPr marL="241300" indent="-228600">
              <a:spcBef>
                <a:spcPts val="750"/>
              </a:spcBef>
              <a:buFont typeface="Arial MT"/>
              <a:buChar char="•"/>
              <a:tabLst>
                <a:tab pos="241300" algn="l"/>
              </a:tabLst>
            </a:pPr>
            <a:r>
              <a:rPr sz="1200" dirty="0">
                <a:solidFill>
                  <a:srgbClr val="1F1D1D"/>
                </a:solidFill>
                <a:latin typeface="+mj-lt"/>
                <a:cs typeface="Tahoma"/>
              </a:rPr>
              <a:t>Business</a:t>
            </a:r>
            <a:r>
              <a:rPr sz="1200" spc="-5" dirty="0">
                <a:solidFill>
                  <a:srgbClr val="1F1D1D"/>
                </a:solidFill>
                <a:latin typeface="+mj-lt"/>
                <a:cs typeface="Tahoma"/>
              </a:rPr>
              <a:t> </a:t>
            </a:r>
            <a:r>
              <a:rPr sz="1200" dirty="0">
                <a:solidFill>
                  <a:srgbClr val="1F1D1D"/>
                </a:solidFill>
                <a:latin typeface="+mj-lt"/>
                <a:cs typeface="Tahoma"/>
              </a:rPr>
              <a:t>Owners</a:t>
            </a:r>
            <a:r>
              <a:rPr lang="en-US" sz="1200" dirty="0">
                <a:solidFill>
                  <a:srgbClr val="1F1D1D"/>
                </a:solidFill>
                <a:latin typeface="+mj-lt"/>
                <a:cs typeface="Tahoma"/>
              </a:rPr>
              <a:t>, </a:t>
            </a:r>
            <a:r>
              <a:rPr lang="en-US" sz="1200" dirty="0">
                <a:solidFill>
                  <a:srgbClr val="1F1D1D"/>
                </a:solidFill>
                <a:cs typeface="Tahoma"/>
              </a:rPr>
              <a:t>Youth</a:t>
            </a:r>
            <a:r>
              <a:rPr lang="en-US" sz="1200" spc="-60" dirty="0">
                <a:solidFill>
                  <a:srgbClr val="1F1D1D"/>
                </a:solidFill>
                <a:cs typeface="Tahoma"/>
              </a:rPr>
              <a:t> and Women </a:t>
            </a:r>
            <a:r>
              <a:rPr lang="en-US" sz="1200" spc="-10" dirty="0">
                <a:solidFill>
                  <a:srgbClr val="1F1D1D"/>
                </a:solidFill>
                <a:cs typeface="Tahoma"/>
              </a:rPr>
              <a:t>Businesses, Jua kali, Manufacturers</a:t>
            </a:r>
            <a:r>
              <a:rPr lang="en-US" sz="1200" dirty="0">
                <a:solidFill>
                  <a:srgbClr val="1F1D1D"/>
                </a:solidFill>
                <a:latin typeface="+mj-lt"/>
                <a:cs typeface="Tahoma"/>
              </a:rPr>
              <a:t> </a:t>
            </a:r>
            <a:r>
              <a:rPr sz="1200" dirty="0">
                <a:solidFill>
                  <a:srgbClr val="1F1D1D"/>
                </a:solidFill>
                <a:latin typeface="+mj-lt"/>
                <a:cs typeface="Tahoma"/>
              </a:rPr>
              <a:t>and </a:t>
            </a:r>
            <a:r>
              <a:rPr sz="1200" spc="-10" dirty="0">
                <a:solidFill>
                  <a:srgbClr val="1F1D1D"/>
                </a:solidFill>
                <a:latin typeface="+mj-lt"/>
                <a:cs typeface="Tahoma"/>
              </a:rPr>
              <a:t>Entrepreneurs</a:t>
            </a:r>
            <a:endParaRPr sz="1200" dirty="0">
              <a:latin typeface="+mj-lt"/>
              <a:cs typeface="Tahoma"/>
            </a:endParaRPr>
          </a:p>
          <a:p>
            <a:pPr marL="241300" indent="-228600">
              <a:lnSpc>
                <a:spcPct val="100000"/>
              </a:lnSpc>
              <a:spcBef>
                <a:spcPts val="665"/>
              </a:spcBef>
              <a:buFont typeface="Arial MT"/>
              <a:buChar char="•"/>
              <a:tabLst>
                <a:tab pos="241300" algn="l"/>
              </a:tabLst>
            </a:pPr>
            <a:r>
              <a:rPr sz="1200" spc="-40" dirty="0">
                <a:solidFill>
                  <a:srgbClr val="1F1D1D"/>
                </a:solidFill>
                <a:latin typeface="+mj-lt"/>
                <a:cs typeface="Tahoma"/>
              </a:rPr>
              <a:t>Industry</a:t>
            </a:r>
            <a:r>
              <a:rPr sz="1200" spc="-25" dirty="0">
                <a:solidFill>
                  <a:srgbClr val="1F1D1D"/>
                </a:solidFill>
                <a:latin typeface="+mj-lt"/>
                <a:cs typeface="Tahoma"/>
              </a:rPr>
              <a:t> </a:t>
            </a:r>
            <a:r>
              <a:rPr sz="1200" dirty="0">
                <a:solidFill>
                  <a:srgbClr val="1F1D1D"/>
                </a:solidFill>
                <a:latin typeface="+mj-lt"/>
                <a:cs typeface="Tahoma"/>
              </a:rPr>
              <a:t>Professionals</a:t>
            </a:r>
            <a:r>
              <a:rPr sz="1200" spc="-25" dirty="0">
                <a:solidFill>
                  <a:srgbClr val="1F1D1D"/>
                </a:solidFill>
                <a:latin typeface="+mj-lt"/>
                <a:cs typeface="Tahoma"/>
              </a:rPr>
              <a:t> </a:t>
            </a:r>
            <a:r>
              <a:rPr sz="1200" dirty="0">
                <a:solidFill>
                  <a:srgbClr val="1F1D1D"/>
                </a:solidFill>
                <a:latin typeface="+mj-lt"/>
                <a:cs typeface="Tahoma"/>
              </a:rPr>
              <a:t>and</a:t>
            </a:r>
            <a:r>
              <a:rPr sz="1200" spc="-25" dirty="0">
                <a:solidFill>
                  <a:srgbClr val="1F1D1D"/>
                </a:solidFill>
                <a:latin typeface="+mj-lt"/>
                <a:cs typeface="Tahoma"/>
              </a:rPr>
              <a:t> </a:t>
            </a:r>
            <a:r>
              <a:rPr sz="1200" spc="-10" dirty="0">
                <a:solidFill>
                  <a:srgbClr val="1F1D1D"/>
                </a:solidFill>
                <a:latin typeface="+mj-lt"/>
                <a:cs typeface="Tahoma"/>
              </a:rPr>
              <a:t>Experts</a:t>
            </a:r>
            <a:endParaRPr sz="1200" dirty="0">
              <a:latin typeface="+mj-lt"/>
              <a:cs typeface="Tahoma"/>
            </a:endParaRPr>
          </a:p>
          <a:p>
            <a:pPr marL="241300" indent="-228600">
              <a:lnSpc>
                <a:spcPct val="100000"/>
              </a:lnSpc>
              <a:spcBef>
                <a:spcPts val="660"/>
              </a:spcBef>
              <a:buFont typeface="Arial MT"/>
              <a:buChar char="•"/>
              <a:tabLst>
                <a:tab pos="241300" algn="l"/>
              </a:tabLst>
            </a:pPr>
            <a:r>
              <a:rPr sz="1200" dirty="0">
                <a:solidFill>
                  <a:srgbClr val="1F1D1D"/>
                </a:solidFill>
                <a:latin typeface="+mj-lt"/>
                <a:cs typeface="Tahoma"/>
              </a:rPr>
              <a:t>Local</a:t>
            </a:r>
            <a:r>
              <a:rPr sz="1200" spc="-5" dirty="0">
                <a:solidFill>
                  <a:srgbClr val="1F1D1D"/>
                </a:solidFill>
                <a:latin typeface="+mj-lt"/>
                <a:cs typeface="Tahoma"/>
              </a:rPr>
              <a:t> </a:t>
            </a:r>
            <a:r>
              <a:rPr sz="1200" dirty="0">
                <a:solidFill>
                  <a:srgbClr val="1F1D1D"/>
                </a:solidFill>
                <a:latin typeface="+mj-lt"/>
                <a:cs typeface="Tahoma"/>
              </a:rPr>
              <a:t>and</a:t>
            </a:r>
            <a:r>
              <a:rPr sz="1200" spc="-5" dirty="0">
                <a:solidFill>
                  <a:srgbClr val="1F1D1D"/>
                </a:solidFill>
                <a:latin typeface="+mj-lt"/>
                <a:cs typeface="Tahoma"/>
              </a:rPr>
              <a:t> </a:t>
            </a:r>
            <a:r>
              <a:rPr sz="1200" spc="-30" dirty="0">
                <a:solidFill>
                  <a:srgbClr val="1F1D1D"/>
                </a:solidFill>
                <a:latin typeface="+mj-lt"/>
                <a:cs typeface="Tahoma"/>
              </a:rPr>
              <a:t>International</a:t>
            </a:r>
            <a:r>
              <a:rPr sz="1200" spc="-5" dirty="0">
                <a:solidFill>
                  <a:srgbClr val="1F1D1D"/>
                </a:solidFill>
                <a:latin typeface="+mj-lt"/>
                <a:cs typeface="Tahoma"/>
              </a:rPr>
              <a:t> </a:t>
            </a:r>
            <a:r>
              <a:rPr sz="1200" spc="-10" dirty="0">
                <a:solidFill>
                  <a:srgbClr val="1F1D1D"/>
                </a:solidFill>
                <a:latin typeface="+mj-lt"/>
                <a:cs typeface="Tahoma"/>
              </a:rPr>
              <a:t>Investors</a:t>
            </a:r>
            <a:endParaRPr sz="1200" dirty="0">
              <a:latin typeface="+mj-lt"/>
              <a:cs typeface="Tahoma"/>
            </a:endParaRPr>
          </a:p>
          <a:p>
            <a:pPr marL="241300" indent="-228600">
              <a:lnSpc>
                <a:spcPct val="100000"/>
              </a:lnSpc>
              <a:spcBef>
                <a:spcPts val="660"/>
              </a:spcBef>
              <a:buFont typeface="Arial MT"/>
              <a:buChar char="•"/>
              <a:tabLst>
                <a:tab pos="241300" algn="l"/>
              </a:tabLst>
            </a:pPr>
            <a:r>
              <a:rPr sz="1200" spc="-10" dirty="0">
                <a:solidFill>
                  <a:srgbClr val="1F1D1D"/>
                </a:solidFill>
                <a:latin typeface="+mj-lt"/>
                <a:cs typeface="Tahoma"/>
              </a:rPr>
              <a:t>Government</a:t>
            </a:r>
            <a:r>
              <a:rPr sz="1200" spc="-45" dirty="0">
                <a:solidFill>
                  <a:srgbClr val="1F1D1D"/>
                </a:solidFill>
                <a:latin typeface="+mj-lt"/>
                <a:cs typeface="Tahoma"/>
              </a:rPr>
              <a:t> </a:t>
            </a:r>
            <a:r>
              <a:rPr sz="1200" dirty="0">
                <a:solidFill>
                  <a:srgbClr val="1F1D1D"/>
                </a:solidFill>
                <a:latin typeface="+mj-lt"/>
                <a:cs typeface="Tahoma"/>
              </a:rPr>
              <a:t>Representatives</a:t>
            </a:r>
            <a:r>
              <a:rPr lang="en-US" sz="1200" dirty="0">
                <a:solidFill>
                  <a:srgbClr val="1F1D1D"/>
                </a:solidFill>
                <a:latin typeface="+mj-lt"/>
                <a:cs typeface="Tahoma"/>
              </a:rPr>
              <a:t>, CEOs</a:t>
            </a:r>
            <a:r>
              <a:rPr sz="1200" spc="-45" dirty="0">
                <a:solidFill>
                  <a:srgbClr val="1F1D1D"/>
                </a:solidFill>
                <a:latin typeface="+mj-lt"/>
                <a:cs typeface="Tahoma"/>
              </a:rPr>
              <a:t> </a:t>
            </a:r>
            <a:r>
              <a:rPr sz="1200" dirty="0">
                <a:solidFill>
                  <a:srgbClr val="1F1D1D"/>
                </a:solidFill>
                <a:latin typeface="+mj-lt"/>
                <a:cs typeface="Tahoma"/>
              </a:rPr>
              <a:t>and</a:t>
            </a:r>
            <a:r>
              <a:rPr sz="1200" spc="-40" dirty="0">
                <a:solidFill>
                  <a:srgbClr val="1F1D1D"/>
                </a:solidFill>
                <a:latin typeface="+mj-lt"/>
                <a:cs typeface="Tahoma"/>
              </a:rPr>
              <a:t> </a:t>
            </a:r>
            <a:r>
              <a:rPr sz="1200" dirty="0">
                <a:solidFill>
                  <a:srgbClr val="1F1D1D"/>
                </a:solidFill>
                <a:latin typeface="+mj-lt"/>
                <a:cs typeface="Tahoma"/>
              </a:rPr>
              <a:t>Policymakers</a:t>
            </a:r>
            <a:r>
              <a:rPr sz="1200" spc="-45" dirty="0">
                <a:solidFill>
                  <a:srgbClr val="1F1D1D"/>
                </a:solidFill>
                <a:latin typeface="+mj-lt"/>
                <a:cs typeface="Tahoma"/>
              </a:rPr>
              <a:t> </a:t>
            </a:r>
            <a:r>
              <a:rPr sz="1200" spc="-10" dirty="0">
                <a:solidFill>
                  <a:srgbClr val="1F1D1D"/>
                </a:solidFill>
                <a:latin typeface="+mj-lt"/>
                <a:cs typeface="Arial MT"/>
              </a:rPr>
              <a:t>(</a:t>
            </a:r>
            <a:r>
              <a:rPr sz="1200" spc="-10" dirty="0">
                <a:solidFill>
                  <a:srgbClr val="1F1D1D"/>
                </a:solidFill>
                <a:latin typeface="+mj-lt"/>
                <a:cs typeface="Tahoma"/>
              </a:rPr>
              <a:t>National</a:t>
            </a:r>
            <a:r>
              <a:rPr sz="1200" spc="-45" dirty="0">
                <a:solidFill>
                  <a:srgbClr val="1F1D1D"/>
                </a:solidFill>
                <a:latin typeface="+mj-lt"/>
                <a:cs typeface="Tahoma"/>
              </a:rPr>
              <a:t> </a:t>
            </a:r>
            <a:r>
              <a:rPr sz="1200" dirty="0">
                <a:solidFill>
                  <a:srgbClr val="1F1D1D"/>
                </a:solidFill>
                <a:latin typeface="+mj-lt"/>
                <a:cs typeface="Tahoma"/>
              </a:rPr>
              <a:t>and</a:t>
            </a:r>
            <a:r>
              <a:rPr sz="1200" spc="-40" dirty="0">
                <a:solidFill>
                  <a:srgbClr val="1F1D1D"/>
                </a:solidFill>
                <a:latin typeface="+mj-lt"/>
                <a:cs typeface="Tahoma"/>
              </a:rPr>
              <a:t> </a:t>
            </a:r>
            <a:r>
              <a:rPr sz="1200" dirty="0">
                <a:solidFill>
                  <a:srgbClr val="1F1D1D"/>
                </a:solidFill>
                <a:latin typeface="+mj-lt"/>
                <a:cs typeface="Tahoma"/>
              </a:rPr>
              <a:t>County</a:t>
            </a:r>
            <a:r>
              <a:rPr sz="1200" spc="-45" dirty="0">
                <a:solidFill>
                  <a:srgbClr val="1F1D1D"/>
                </a:solidFill>
                <a:latin typeface="+mj-lt"/>
                <a:cs typeface="Tahoma"/>
              </a:rPr>
              <a:t> </a:t>
            </a:r>
            <a:r>
              <a:rPr sz="1200" spc="-10" dirty="0">
                <a:solidFill>
                  <a:srgbClr val="1F1D1D"/>
                </a:solidFill>
                <a:latin typeface="+mj-lt"/>
                <a:cs typeface="Tahoma"/>
              </a:rPr>
              <a:t>levels</a:t>
            </a:r>
            <a:r>
              <a:rPr sz="1200" spc="-10" dirty="0">
                <a:solidFill>
                  <a:srgbClr val="1F1D1D"/>
                </a:solidFill>
                <a:latin typeface="+mj-lt"/>
                <a:cs typeface="Arial MT"/>
              </a:rPr>
              <a:t>)</a:t>
            </a:r>
            <a:endParaRPr sz="1200" dirty="0">
              <a:latin typeface="+mj-lt"/>
              <a:cs typeface="Arial MT"/>
            </a:endParaRPr>
          </a:p>
          <a:p>
            <a:pPr marL="241300" indent="-228600">
              <a:lnSpc>
                <a:spcPct val="100000"/>
              </a:lnSpc>
              <a:spcBef>
                <a:spcPts val="660"/>
              </a:spcBef>
              <a:buFont typeface="Arial MT"/>
              <a:buChar char="•"/>
              <a:tabLst>
                <a:tab pos="241300" algn="l"/>
              </a:tabLst>
            </a:pPr>
            <a:r>
              <a:rPr sz="1200" dirty="0">
                <a:solidFill>
                  <a:srgbClr val="1F1D1D"/>
                </a:solidFill>
                <a:latin typeface="+mj-lt"/>
                <a:cs typeface="Tahoma"/>
              </a:rPr>
              <a:t>Academic</a:t>
            </a:r>
            <a:r>
              <a:rPr sz="1200" spc="5" dirty="0">
                <a:solidFill>
                  <a:srgbClr val="1F1D1D"/>
                </a:solidFill>
                <a:latin typeface="+mj-lt"/>
                <a:cs typeface="Tahoma"/>
              </a:rPr>
              <a:t> </a:t>
            </a:r>
            <a:r>
              <a:rPr sz="1200" dirty="0">
                <a:solidFill>
                  <a:srgbClr val="1F1D1D"/>
                </a:solidFill>
                <a:latin typeface="+mj-lt"/>
                <a:cs typeface="Tahoma"/>
              </a:rPr>
              <a:t>and</a:t>
            </a:r>
            <a:r>
              <a:rPr sz="1200" spc="10" dirty="0">
                <a:solidFill>
                  <a:srgbClr val="1F1D1D"/>
                </a:solidFill>
                <a:latin typeface="+mj-lt"/>
                <a:cs typeface="Tahoma"/>
              </a:rPr>
              <a:t> </a:t>
            </a:r>
            <a:r>
              <a:rPr sz="1200" dirty="0">
                <a:solidFill>
                  <a:srgbClr val="1F1D1D"/>
                </a:solidFill>
                <a:latin typeface="+mj-lt"/>
                <a:cs typeface="Tahoma"/>
              </a:rPr>
              <a:t>Research</a:t>
            </a:r>
            <a:r>
              <a:rPr sz="1200" spc="10" dirty="0">
                <a:solidFill>
                  <a:srgbClr val="1F1D1D"/>
                </a:solidFill>
                <a:latin typeface="+mj-lt"/>
                <a:cs typeface="Tahoma"/>
              </a:rPr>
              <a:t> </a:t>
            </a:r>
            <a:r>
              <a:rPr sz="1200" spc="-10" dirty="0">
                <a:solidFill>
                  <a:srgbClr val="1F1D1D"/>
                </a:solidFill>
                <a:latin typeface="+mj-lt"/>
                <a:cs typeface="Tahoma"/>
              </a:rPr>
              <a:t>Institutions</a:t>
            </a:r>
            <a:r>
              <a:rPr lang="en-US" sz="1200" spc="-10" dirty="0">
                <a:solidFill>
                  <a:srgbClr val="1F1D1D"/>
                </a:solidFill>
                <a:latin typeface="+mj-lt"/>
                <a:cs typeface="Tahoma"/>
              </a:rPr>
              <a:t>, TVETS and Universities</a:t>
            </a:r>
            <a:endParaRPr sz="1200" dirty="0">
              <a:latin typeface="+mj-lt"/>
              <a:cs typeface="Tahoma"/>
            </a:endParaRPr>
          </a:p>
          <a:p>
            <a:pPr marL="241300" indent="-228600">
              <a:lnSpc>
                <a:spcPct val="100000"/>
              </a:lnSpc>
              <a:spcBef>
                <a:spcPts val="660"/>
              </a:spcBef>
              <a:buFont typeface="Arial MT"/>
              <a:buChar char="•"/>
              <a:tabLst>
                <a:tab pos="241300" algn="l"/>
              </a:tabLst>
            </a:pPr>
            <a:r>
              <a:rPr sz="1200" dirty="0">
                <a:solidFill>
                  <a:srgbClr val="1F1D1D"/>
                </a:solidFill>
                <a:latin typeface="+mj-lt"/>
                <a:cs typeface="Tahoma"/>
              </a:rPr>
              <a:t>Media and</a:t>
            </a:r>
            <a:r>
              <a:rPr sz="1200" spc="5" dirty="0">
                <a:solidFill>
                  <a:srgbClr val="1F1D1D"/>
                </a:solidFill>
                <a:latin typeface="+mj-lt"/>
                <a:cs typeface="Tahoma"/>
              </a:rPr>
              <a:t> </a:t>
            </a:r>
            <a:r>
              <a:rPr sz="1200" spc="-10" dirty="0">
                <a:solidFill>
                  <a:srgbClr val="1F1D1D"/>
                </a:solidFill>
                <a:latin typeface="+mj-lt"/>
                <a:cs typeface="Tahoma"/>
              </a:rPr>
              <a:t>Communication</a:t>
            </a:r>
            <a:r>
              <a:rPr sz="1200" dirty="0">
                <a:solidFill>
                  <a:srgbClr val="1F1D1D"/>
                </a:solidFill>
                <a:latin typeface="+mj-lt"/>
                <a:cs typeface="Tahoma"/>
              </a:rPr>
              <a:t> </a:t>
            </a:r>
            <a:r>
              <a:rPr sz="1200" spc="-10" dirty="0">
                <a:solidFill>
                  <a:srgbClr val="1F1D1D"/>
                </a:solidFill>
                <a:latin typeface="+mj-lt"/>
                <a:cs typeface="Tahoma"/>
              </a:rPr>
              <a:t>Specialists</a:t>
            </a:r>
            <a:endParaRPr sz="1200" dirty="0">
              <a:latin typeface="+mj-lt"/>
              <a:cs typeface="Tahoma"/>
            </a:endParaRPr>
          </a:p>
          <a:p>
            <a:pPr marL="241300" indent="-228600">
              <a:lnSpc>
                <a:spcPct val="100000"/>
              </a:lnSpc>
              <a:spcBef>
                <a:spcPts val="660"/>
              </a:spcBef>
              <a:buFont typeface="Arial MT"/>
              <a:buChar char="•"/>
              <a:tabLst>
                <a:tab pos="241300" algn="l"/>
              </a:tabLst>
            </a:pPr>
            <a:r>
              <a:rPr sz="1200" dirty="0">
                <a:solidFill>
                  <a:srgbClr val="1F1D1D"/>
                </a:solidFill>
                <a:latin typeface="+mj-lt"/>
                <a:cs typeface="Tahoma"/>
              </a:rPr>
              <a:t>Financial</a:t>
            </a:r>
            <a:r>
              <a:rPr sz="1200" spc="-40" dirty="0">
                <a:solidFill>
                  <a:srgbClr val="1F1D1D"/>
                </a:solidFill>
                <a:latin typeface="+mj-lt"/>
                <a:cs typeface="Tahoma"/>
              </a:rPr>
              <a:t> </a:t>
            </a:r>
            <a:r>
              <a:rPr sz="1200" spc="-10" dirty="0">
                <a:solidFill>
                  <a:srgbClr val="1F1D1D"/>
                </a:solidFill>
                <a:latin typeface="+mj-lt"/>
                <a:cs typeface="Tahoma"/>
              </a:rPr>
              <a:t>Institutions</a:t>
            </a:r>
            <a:r>
              <a:rPr lang="en-US" sz="1200" spc="-10" dirty="0">
                <a:solidFill>
                  <a:srgbClr val="1F1D1D"/>
                </a:solidFill>
                <a:latin typeface="+mj-lt"/>
                <a:cs typeface="Tahoma"/>
              </a:rPr>
              <a:t>, Insurance companies, Saccos</a:t>
            </a:r>
            <a:endParaRPr sz="1200" dirty="0">
              <a:latin typeface="+mj-lt"/>
              <a:cs typeface="Tahoma"/>
            </a:endParaRPr>
          </a:p>
          <a:p>
            <a:pPr marL="241300" indent="-228600">
              <a:lnSpc>
                <a:spcPct val="100000"/>
              </a:lnSpc>
              <a:spcBef>
                <a:spcPts val="660"/>
              </a:spcBef>
              <a:buFont typeface="Arial MT"/>
              <a:buChar char="•"/>
              <a:tabLst>
                <a:tab pos="241300" algn="l"/>
              </a:tabLst>
            </a:pPr>
            <a:r>
              <a:rPr sz="1200" dirty="0">
                <a:solidFill>
                  <a:srgbClr val="1F1D1D"/>
                </a:solidFill>
                <a:latin typeface="+mj-lt"/>
                <a:cs typeface="Tahoma"/>
              </a:rPr>
              <a:t>Development</a:t>
            </a:r>
            <a:r>
              <a:rPr sz="1200" spc="-35" dirty="0">
                <a:solidFill>
                  <a:srgbClr val="1F1D1D"/>
                </a:solidFill>
                <a:latin typeface="+mj-lt"/>
                <a:cs typeface="Tahoma"/>
              </a:rPr>
              <a:t> </a:t>
            </a:r>
            <a:r>
              <a:rPr sz="1200" spc="-10" dirty="0">
                <a:solidFill>
                  <a:srgbClr val="1F1D1D"/>
                </a:solidFill>
                <a:latin typeface="+mj-lt"/>
                <a:cs typeface="Tahoma"/>
              </a:rPr>
              <a:t>Partners</a:t>
            </a:r>
            <a:r>
              <a:rPr lang="en-US" sz="1200" spc="-30" dirty="0">
                <a:solidFill>
                  <a:srgbClr val="1F1D1D"/>
                </a:solidFill>
                <a:latin typeface="+mj-lt"/>
                <a:cs typeface="Tahoma"/>
              </a:rPr>
              <a:t>, </a:t>
            </a:r>
            <a:r>
              <a:rPr sz="1200" spc="-20" dirty="0">
                <a:solidFill>
                  <a:srgbClr val="1F1D1D"/>
                </a:solidFill>
                <a:latin typeface="+mj-lt"/>
                <a:cs typeface="Tahoma"/>
              </a:rPr>
              <a:t>NGO</a:t>
            </a:r>
            <a:r>
              <a:rPr sz="1200" spc="-20" dirty="0">
                <a:solidFill>
                  <a:srgbClr val="1F1D1D"/>
                </a:solidFill>
                <a:latin typeface="+mj-lt"/>
                <a:cs typeface="Arial MT"/>
              </a:rPr>
              <a:t>’</a:t>
            </a:r>
            <a:r>
              <a:rPr sz="1200" spc="-20" dirty="0">
                <a:solidFill>
                  <a:srgbClr val="1F1D1D"/>
                </a:solidFill>
                <a:latin typeface="+mj-lt"/>
                <a:cs typeface="Tahoma"/>
              </a:rPr>
              <a:t>s</a:t>
            </a:r>
            <a:r>
              <a:rPr lang="en-US" sz="1200" spc="-20" dirty="0">
                <a:solidFill>
                  <a:srgbClr val="1F1D1D"/>
                </a:solidFill>
                <a:latin typeface="+mj-lt"/>
                <a:cs typeface="Tahoma"/>
              </a:rPr>
              <a:t>, Regulators, Farmer cooperatives</a:t>
            </a:r>
          </a:p>
          <a:p>
            <a:pPr marL="241300" indent="-228600">
              <a:lnSpc>
                <a:spcPct val="100000"/>
              </a:lnSpc>
              <a:spcBef>
                <a:spcPts val="660"/>
              </a:spcBef>
              <a:buFont typeface="Arial MT"/>
              <a:buChar char="•"/>
              <a:tabLst>
                <a:tab pos="241300" algn="l"/>
              </a:tabLst>
            </a:pPr>
            <a:r>
              <a:rPr lang="en-US" sz="1200" spc="-20" dirty="0">
                <a:solidFill>
                  <a:srgbClr val="1F1D1D"/>
                </a:solidFill>
                <a:latin typeface="+mj-lt"/>
                <a:cs typeface="Tahoma"/>
              </a:rPr>
              <a:t>Athletes</a:t>
            </a:r>
            <a:endParaRPr sz="1200" dirty="0">
              <a:latin typeface="+mj-lt"/>
              <a:cs typeface="Tahoma"/>
            </a:endParaRPr>
          </a:p>
        </p:txBody>
      </p:sp>
      <p:sp>
        <p:nvSpPr>
          <p:cNvPr id="38" name="object 38"/>
          <p:cNvSpPr txBox="1"/>
          <p:nvPr/>
        </p:nvSpPr>
        <p:spPr>
          <a:xfrm>
            <a:off x="1990938" y="7083906"/>
            <a:ext cx="5096510" cy="518795"/>
          </a:xfrm>
          <a:prstGeom prst="rect">
            <a:avLst/>
          </a:prstGeom>
          <a:solidFill>
            <a:srgbClr val="01603C">
              <a:alpha val="75000"/>
            </a:srgbClr>
          </a:solidFill>
        </p:spPr>
        <p:txBody>
          <a:bodyPr vert="horz" wrap="square" lIns="0" tIns="31115" rIns="0" bIns="0" rtlCol="0">
            <a:spAutoFit/>
          </a:bodyPr>
          <a:lstStyle/>
          <a:p>
            <a:pPr marL="205740">
              <a:lnSpc>
                <a:spcPct val="100000"/>
              </a:lnSpc>
              <a:spcBef>
                <a:spcPts val="245"/>
              </a:spcBef>
            </a:pPr>
            <a:r>
              <a:rPr sz="1200" dirty="0">
                <a:solidFill>
                  <a:srgbClr val="1F1D1D"/>
                </a:solidFill>
                <a:latin typeface="Tahoma"/>
                <a:cs typeface="Tahoma"/>
              </a:rPr>
              <a:t>Ampli</a:t>
            </a:r>
            <a:r>
              <a:rPr sz="1200" dirty="0">
                <a:solidFill>
                  <a:srgbClr val="1F1D1D"/>
                </a:solidFill>
                <a:latin typeface="Arial MT"/>
                <a:cs typeface="Arial MT"/>
              </a:rPr>
              <a:t>ﬁ</a:t>
            </a:r>
            <a:r>
              <a:rPr sz="1200" dirty="0">
                <a:solidFill>
                  <a:srgbClr val="1F1D1D"/>
                </a:solidFill>
                <a:latin typeface="Tahoma"/>
                <a:cs typeface="Tahoma"/>
              </a:rPr>
              <a:t>ed</a:t>
            </a:r>
            <a:r>
              <a:rPr sz="1200" spc="-15" dirty="0">
                <a:solidFill>
                  <a:srgbClr val="1F1D1D"/>
                </a:solidFill>
                <a:latin typeface="Tahoma"/>
                <a:cs typeface="Tahoma"/>
              </a:rPr>
              <a:t> </a:t>
            </a:r>
            <a:r>
              <a:rPr sz="1200" spc="-10" dirty="0">
                <a:solidFill>
                  <a:srgbClr val="1F1D1D"/>
                </a:solidFill>
                <a:latin typeface="Tahoma"/>
                <a:cs typeface="Tahoma"/>
              </a:rPr>
              <a:t>visibility </a:t>
            </a:r>
            <a:r>
              <a:rPr sz="1200" spc="-20" dirty="0">
                <a:solidFill>
                  <a:srgbClr val="1F1D1D"/>
                </a:solidFill>
                <a:latin typeface="Tahoma"/>
                <a:cs typeface="Tahoma"/>
              </a:rPr>
              <a:t>for</a:t>
            </a:r>
            <a:r>
              <a:rPr sz="1200" spc="-10" dirty="0">
                <a:solidFill>
                  <a:srgbClr val="1F1D1D"/>
                </a:solidFill>
                <a:latin typeface="Tahoma"/>
                <a:cs typeface="Tahoma"/>
              </a:rPr>
              <a:t> participating </a:t>
            </a:r>
            <a:r>
              <a:rPr sz="1200" dirty="0">
                <a:solidFill>
                  <a:srgbClr val="1F1D1D"/>
                </a:solidFill>
                <a:latin typeface="Tahoma"/>
                <a:cs typeface="Tahoma"/>
              </a:rPr>
              <a:t>businesses</a:t>
            </a:r>
            <a:r>
              <a:rPr sz="1200" spc="-10" dirty="0">
                <a:solidFill>
                  <a:srgbClr val="1F1D1D"/>
                </a:solidFill>
                <a:latin typeface="Tahoma"/>
                <a:cs typeface="Tahoma"/>
              </a:rPr>
              <a:t> </a:t>
            </a:r>
            <a:r>
              <a:rPr sz="1200" dirty="0">
                <a:solidFill>
                  <a:srgbClr val="1F1D1D"/>
                </a:solidFill>
                <a:latin typeface="Tahoma"/>
                <a:cs typeface="Tahoma"/>
              </a:rPr>
              <a:t>and</a:t>
            </a:r>
            <a:r>
              <a:rPr sz="1200" spc="-10" dirty="0">
                <a:solidFill>
                  <a:srgbClr val="1F1D1D"/>
                </a:solidFill>
                <a:latin typeface="Tahoma"/>
                <a:cs typeface="Tahoma"/>
              </a:rPr>
              <a:t> organizations</a:t>
            </a:r>
            <a:r>
              <a:rPr sz="1200" spc="-10" dirty="0">
                <a:solidFill>
                  <a:srgbClr val="1F1D1D"/>
                </a:solidFill>
                <a:latin typeface="Arial MT"/>
                <a:cs typeface="Arial MT"/>
              </a:rPr>
              <a:t>.</a:t>
            </a:r>
            <a:endParaRPr sz="1200">
              <a:latin typeface="Arial MT"/>
              <a:cs typeface="Arial MT"/>
            </a:endParaRPr>
          </a:p>
        </p:txBody>
      </p:sp>
      <p:sp>
        <p:nvSpPr>
          <p:cNvPr id="39" name="object 39"/>
          <p:cNvSpPr txBox="1"/>
          <p:nvPr/>
        </p:nvSpPr>
        <p:spPr>
          <a:xfrm>
            <a:off x="1990938" y="5105799"/>
            <a:ext cx="5096510" cy="518795"/>
          </a:xfrm>
          <a:prstGeom prst="rect">
            <a:avLst/>
          </a:prstGeom>
          <a:solidFill>
            <a:srgbClr val="01603C">
              <a:alpha val="75000"/>
            </a:srgbClr>
          </a:solidFill>
        </p:spPr>
        <p:txBody>
          <a:bodyPr vert="horz" wrap="square" lIns="0" tIns="34290" rIns="0" bIns="0" rtlCol="0">
            <a:spAutoFit/>
          </a:bodyPr>
          <a:lstStyle/>
          <a:p>
            <a:pPr marL="205740" marR="504825">
              <a:lnSpc>
                <a:spcPts val="1430"/>
              </a:lnSpc>
              <a:spcBef>
                <a:spcPts val="270"/>
              </a:spcBef>
            </a:pPr>
            <a:r>
              <a:rPr sz="1200" dirty="0">
                <a:solidFill>
                  <a:srgbClr val="1F1D1D"/>
                </a:solidFill>
                <a:latin typeface="Tahoma"/>
                <a:cs typeface="Tahoma"/>
              </a:rPr>
              <a:t>Facilitation</a:t>
            </a:r>
            <a:r>
              <a:rPr sz="1200" spc="-55" dirty="0">
                <a:solidFill>
                  <a:srgbClr val="1F1D1D"/>
                </a:solidFill>
                <a:latin typeface="Tahoma"/>
                <a:cs typeface="Tahoma"/>
              </a:rPr>
              <a:t> </a:t>
            </a:r>
            <a:r>
              <a:rPr sz="1200" dirty="0">
                <a:solidFill>
                  <a:srgbClr val="1F1D1D"/>
                </a:solidFill>
                <a:latin typeface="Tahoma"/>
                <a:cs typeface="Tahoma"/>
              </a:rPr>
              <a:t>of</a:t>
            </a:r>
            <a:r>
              <a:rPr sz="1200" spc="-50" dirty="0">
                <a:solidFill>
                  <a:srgbClr val="1F1D1D"/>
                </a:solidFill>
                <a:latin typeface="Tahoma"/>
                <a:cs typeface="Tahoma"/>
              </a:rPr>
              <a:t> </a:t>
            </a:r>
            <a:r>
              <a:rPr sz="1200" dirty="0">
                <a:solidFill>
                  <a:srgbClr val="1F1D1D"/>
                </a:solidFill>
                <a:latin typeface="Tahoma"/>
                <a:cs typeface="Tahoma"/>
              </a:rPr>
              <a:t>collaborations</a:t>
            </a:r>
            <a:r>
              <a:rPr sz="1200" spc="-50" dirty="0">
                <a:solidFill>
                  <a:srgbClr val="1F1D1D"/>
                </a:solidFill>
                <a:latin typeface="Tahoma"/>
                <a:cs typeface="Tahoma"/>
              </a:rPr>
              <a:t> </a:t>
            </a:r>
            <a:r>
              <a:rPr sz="1200" dirty="0">
                <a:solidFill>
                  <a:srgbClr val="1F1D1D"/>
                </a:solidFill>
                <a:latin typeface="Tahoma"/>
                <a:cs typeface="Tahoma"/>
              </a:rPr>
              <a:t>and</a:t>
            </a:r>
            <a:r>
              <a:rPr sz="1200" spc="-50" dirty="0">
                <a:solidFill>
                  <a:srgbClr val="1F1D1D"/>
                </a:solidFill>
                <a:latin typeface="Tahoma"/>
                <a:cs typeface="Tahoma"/>
              </a:rPr>
              <a:t> </a:t>
            </a:r>
            <a:r>
              <a:rPr sz="1200" spc="-10" dirty="0">
                <a:solidFill>
                  <a:srgbClr val="1F1D1D"/>
                </a:solidFill>
                <a:latin typeface="Tahoma"/>
                <a:cs typeface="Tahoma"/>
              </a:rPr>
              <a:t>partnerships</a:t>
            </a:r>
            <a:r>
              <a:rPr sz="1200" spc="-50" dirty="0">
                <a:solidFill>
                  <a:srgbClr val="1F1D1D"/>
                </a:solidFill>
                <a:latin typeface="Tahoma"/>
                <a:cs typeface="Tahoma"/>
              </a:rPr>
              <a:t> </a:t>
            </a:r>
            <a:r>
              <a:rPr sz="1200" dirty="0">
                <a:solidFill>
                  <a:srgbClr val="1F1D1D"/>
                </a:solidFill>
                <a:latin typeface="Tahoma"/>
                <a:cs typeface="Tahoma"/>
              </a:rPr>
              <a:t>among</a:t>
            </a:r>
            <a:r>
              <a:rPr sz="1200" spc="-55" dirty="0">
                <a:solidFill>
                  <a:srgbClr val="1F1D1D"/>
                </a:solidFill>
                <a:latin typeface="Tahoma"/>
                <a:cs typeface="Tahoma"/>
              </a:rPr>
              <a:t> </a:t>
            </a:r>
            <a:r>
              <a:rPr sz="1200" spc="-10" dirty="0">
                <a:solidFill>
                  <a:srgbClr val="1F1D1D"/>
                </a:solidFill>
                <a:latin typeface="Tahoma"/>
                <a:cs typeface="Tahoma"/>
              </a:rPr>
              <a:t>participants</a:t>
            </a:r>
            <a:r>
              <a:rPr sz="1200" spc="-10" dirty="0">
                <a:solidFill>
                  <a:srgbClr val="1F1D1D"/>
                </a:solidFill>
                <a:latin typeface="Arial MT"/>
                <a:cs typeface="Arial MT"/>
              </a:rPr>
              <a:t>. </a:t>
            </a:r>
            <a:r>
              <a:rPr sz="1200" spc="-10" dirty="0">
                <a:solidFill>
                  <a:srgbClr val="1F1D1D"/>
                </a:solidFill>
                <a:latin typeface="Tahoma"/>
                <a:cs typeface="Tahoma"/>
              </a:rPr>
              <a:t>Increase</a:t>
            </a:r>
            <a:r>
              <a:rPr sz="1200" spc="-75" dirty="0">
                <a:solidFill>
                  <a:srgbClr val="1F1D1D"/>
                </a:solidFill>
                <a:latin typeface="Tahoma"/>
                <a:cs typeface="Tahoma"/>
              </a:rPr>
              <a:t> </a:t>
            </a:r>
            <a:r>
              <a:rPr sz="1200" spc="-10" dirty="0">
                <a:solidFill>
                  <a:srgbClr val="1F1D1D"/>
                </a:solidFill>
                <a:latin typeface="Tahoma"/>
                <a:cs typeface="Tahoma"/>
              </a:rPr>
              <a:t>in</a:t>
            </a:r>
            <a:r>
              <a:rPr sz="1200" spc="-70" dirty="0">
                <a:solidFill>
                  <a:srgbClr val="1F1D1D"/>
                </a:solidFill>
                <a:latin typeface="Tahoma"/>
                <a:cs typeface="Tahoma"/>
              </a:rPr>
              <a:t> </a:t>
            </a:r>
            <a:r>
              <a:rPr sz="1200" spc="-55" dirty="0">
                <a:solidFill>
                  <a:srgbClr val="1F1D1D"/>
                </a:solidFill>
                <a:latin typeface="Tahoma"/>
                <a:cs typeface="Tahoma"/>
              </a:rPr>
              <a:t>Intra</a:t>
            </a:r>
            <a:r>
              <a:rPr sz="1200" spc="-70" dirty="0">
                <a:solidFill>
                  <a:srgbClr val="1F1D1D"/>
                </a:solidFill>
                <a:latin typeface="Tahoma"/>
                <a:cs typeface="Tahoma"/>
              </a:rPr>
              <a:t> </a:t>
            </a:r>
            <a:r>
              <a:rPr sz="1200" dirty="0">
                <a:solidFill>
                  <a:srgbClr val="1F1D1D"/>
                </a:solidFill>
                <a:latin typeface="Tahoma"/>
                <a:cs typeface="Tahoma"/>
              </a:rPr>
              <a:t>Africa</a:t>
            </a:r>
            <a:r>
              <a:rPr sz="1200" spc="-70" dirty="0">
                <a:solidFill>
                  <a:srgbClr val="1F1D1D"/>
                </a:solidFill>
                <a:latin typeface="Tahoma"/>
                <a:cs typeface="Tahoma"/>
              </a:rPr>
              <a:t> </a:t>
            </a:r>
            <a:r>
              <a:rPr sz="1200" spc="-10" dirty="0">
                <a:solidFill>
                  <a:srgbClr val="1F1D1D"/>
                </a:solidFill>
                <a:latin typeface="Tahoma"/>
                <a:cs typeface="Tahoma"/>
              </a:rPr>
              <a:t>Trade</a:t>
            </a:r>
            <a:r>
              <a:rPr sz="1200" spc="-10" dirty="0">
                <a:solidFill>
                  <a:srgbClr val="1F1D1D"/>
                </a:solidFill>
                <a:latin typeface="Arial MT"/>
                <a:cs typeface="Arial MT"/>
              </a:rPr>
              <a:t>.</a:t>
            </a:r>
            <a:endParaRPr sz="1200">
              <a:latin typeface="Arial MT"/>
              <a:cs typeface="Arial MT"/>
            </a:endParaRPr>
          </a:p>
        </p:txBody>
      </p:sp>
      <p:sp>
        <p:nvSpPr>
          <p:cNvPr id="40" name="object 40"/>
          <p:cNvSpPr txBox="1"/>
          <p:nvPr/>
        </p:nvSpPr>
        <p:spPr>
          <a:xfrm>
            <a:off x="1990938" y="4148499"/>
            <a:ext cx="5096510" cy="518795"/>
          </a:xfrm>
          <a:prstGeom prst="rect">
            <a:avLst/>
          </a:prstGeom>
          <a:solidFill>
            <a:srgbClr val="01603C">
              <a:alpha val="75000"/>
            </a:srgbClr>
          </a:solidFill>
        </p:spPr>
        <p:txBody>
          <a:bodyPr vert="horz" wrap="square" lIns="0" tIns="34925" rIns="0" bIns="0" rtlCol="0">
            <a:spAutoFit/>
          </a:bodyPr>
          <a:lstStyle/>
          <a:p>
            <a:pPr marL="205740" marR="426084">
              <a:lnSpc>
                <a:spcPts val="1430"/>
              </a:lnSpc>
              <a:spcBef>
                <a:spcPts val="275"/>
              </a:spcBef>
            </a:pPr>
            <a:r>
              <a:rPr sz="1200" spc="-10" dirty="0">
                <a:solidFill>
                  <a:srgbClr val="1F1D1D"/>
                </a:solidFill>
                <a:latin typeface="Tahoma"/>
                <a:cs typeface="Tahoma"/>
              </a:rPr>
              <a:t>Participants</a:t>
            </a:r>
            <a:r>
              <a:rPr sz="1200" spc="-30" dirty="0">
                <a:solidFill>
                  <a:srgbClr val="1F1D1D"/>
                </a:solidFill>
                <a:latin typeface="Tahoma"/>
                <a:cs typeface="Tahoma"/>
              </a:rPr>
              <a:t> </a:t>
            </a:r>
            <a:r>
              <a:rPr sz="1200" spc="-10" dirty="0">
                <a:solidFill>
                  <a:srgbClr val="1F1D1D"/>
                </a:solidFill>
                <a:latin typeface="Tahoma"/>
                <a:cs typeface="Tahoma"/>
              </a:rPr>
              <a:t>will</a:t>
            </a:r>
            <a:r>
              <a:rPr sz="1200" spc="-35" dirty="0">
                <a:solidFill>
                  <a:srgbClr val="1F1D1D"/>
                </a:solidFill>
                <a:latin typeface="Tahoma"/>
                <a:cs typeface="Tahoma"/>
              </a:rPr>
              <a:t> </a:t>
            </a:r>
            <a:r>
              <a:rPr sz="1200" dirty="0">
                <a:solidFill>
                  <a:srgbClr val="1F1D1D"/>
                </a:solidFill>
                <a:latin typeface="Tahoma"/>
                <a:cs typeface="Tahoma"/>
              </a:rPr>
              <a:t>gain</a:t>
            </a:r>
            <a:r>
              <a:rPr sz="1200" spc="-30" dirty="0">
                <a:solidFill>
                  <a:srgbClr val="1F1D1D"/>
                </a:solidFill>
                <a:latin typeface="Tahoma"/>
                <a:cs typeface="Tahoma"/>
              </a:rPr>
              <a:t> </a:t>
            </a:r>
            <a:r>
              <a:rPr sz="1200" dirty="0">
                <a:solidFill>
                  <a:srgbClr val="1F1D1D"/>
                </a:solidFill>
                <a:latin typeface="Tahoma"/>
                <a:cs typeface="Tahoma"/>
              </a:rPr>
              <a:t>valuable</a:t>
            </a:r>
            <a:r>
              <a:rPr sz="1200" spc="-30" dirty="0">
                <a:solidFill>
                  <a:srgbClr val="1F1D1D"/>
                </a:solidFill>
                <a:latin typeface="Tahoma"/>
                <a:cs typeface="Tahoma"/>
              </a:rPr>
              <a:t> </a:t>
            </a:r>
            <a:r>
              <a:rPr sz="1200" spc="-10" dirty="0">
                <a:solidFill>
                  <a:srgbClr val="1F1D1D"/>
                </a:solidFill>
                <a:latin typeface="Tahoma"/>
                <a:cs typeface="Tahoma"/>
              </a:rPr>
              <a:t>insights</a:t>
            </a:r>
            <a:r>
              <a:rPr sz="1200" spc="-30" dirty="0">
                <a:solidFill>
                  <a:srgbClr val="1F1D1D"/>
                </a:solidFill>
                <a:latin typeface="Tahoma"/>
                <a:cs typeface="Tahoma"/>
              </a:rPr>
              <a:t> </a:t>
            </a:r>
            <a:r>
              <a:rPr sz="1200" spc="-10" dirty="0">
                <a:solidFill>
                  <a:srgbClr val="1F1D1D"/>
                </a:solidFill>
                <a:latin typeface="Tahoma"/>
                <a:cs typeface="Tahoma"/>
              </a:rPr>
              <a:t>into</a:t>
            </a:r>
            <a:r>
              <a:rPr sz="1200" spc="-30" dirty="0">
                <a:solidFill>
                  <a:srgbClr val="1F1D1D"/>
                </a:solidFill>
                <a:latin typeface="Tahoma"/>
                <a:cs typeface="Tahoma"/>
              </a:rPr>
              <a:t> </a:t>
            </a:r>
            <a:r>
              <a:rPr sz="1200" spc="-10" dirty="0">
                <a:solidFill>
                  <a:srgbClr val="1F1D1D"/>
                </a:solidFill>
                <a:latin typeface="Tahoma"/>
                <a:cs typeface="Tahoma"/>
              </a:rPr>
              <a:t>innovative</a:t>
            </a:r>
            <a:r>
              <a:rPr sz="1200" spc="-30" dirty="0">
                <a:solidFill>
                  <a:srgbClr val="1F1D1D"/>
                </a:solidFill>
                <a:latin typeface="Tahoma"/>
                <a:cs typeface="Tahoma"/>
              </a:rPr>
              <a:t> </a:t>
            </a:r>
            <a:r>
              <a:rPr sz="1200" dirty="0">
                <a:solidFill>
                  <a:srgbClr val="1F1D1D"/>
                </a:solidFill>
                <a:latin typeface="Tahoma"/>
                <a:cs typeface="Tahoma"/>
              </a:rPr>
              <a:t>practices</a:t>
            </a:r>
            <a:r>
              <a:rPr sz="1200" spc="-30" dirty="0">
                <a:solidFill>
                  <a:srgbClr val="1F1D1D"/>
                </a:solidFill>
                <a:latin typeface="Tahoma"/>
                <a:cs typeface="Tahoma"/>
              </a:rPr>
              <a:t> </a:t>
            </a:r>
            <a:r>
              <a:rPr sz="1200" spc="-25" dirty="0">
                <a:solidFill>
                  <a:srgbClr val="1F1D1D"/>
                </a:solidFill>
                <a:latin typeface="Tahoma"/>
                <a:cs typeface="Tahoma"/>
              </a:rPr>
              <a:t>and </a:t>
            </a:r>
            <a:r>
              <a:rPr sz="1200" dirty="0">
                <a:solidFill>
                  <a:srgbClr val="1F1D1D"/>
                </a:solidFill>
                <a:latin typeface="Tahoma"/>
                <a:cs typeface="Tahoma"/>
              </a:rPr>
              <a:t>strategies</a:t>
            </a:r>
            <a:r>
              <a:rPr sz="1200" spc="-70" dirty="0">
                <a:solidFill>
                  <a:srgbClr val="1F1D1D"/>
                </a:solidFill>
                <a:latin typeface="Tahoma"/>
                <a:cs typeface="Tahoma"/>
              </a:rPr>
              <a:t> </a:t>
            </a:r>
            <a:r>
              <a:rPr sz="1200" spc="-20" dirty="0">
                <a:solidFill>
                  <a:srgbClr val="1F1D1D"/>
                </a:solidFill>
                <a:latin typeface="Tahoma"/>
                <a:cs typeface="Tahoma"/>
              </a:rPr>
              <a:t>for</a:t>
            </a:r>
            <a:r>
              <a:rPr sz="1200" spc="-70" dirty="0">
                <a:solidFill>
                  <a:srgbClr val="1F1D1D"/>
                </a:solidFill>
                <a:latin typeface="Tahoma"/>
                <a:cs typeface="Tahoma"/>
              </a:rPr>
              <a:t> </a:t>
            </a:r>
            <a:r>
              <a:rPr sz="1200" dirty="0">
                <a:solidFill>
                  <a:srgbClr val="1F1D1D"/>
                </a:solidFill>
                <a:latin typeface="Tahoma"/>
                <a:cs typeface="Tahoma"/>
              </a:rPr>
              <a:t>sustainable</a:t>
            </a:r>
            <a:r>
              <a:rPr sz="1200" spc="-70" dirty="0">
                <a:solidFill>
                  <a:srgbClr val="1F1D1D"/>
                </a:solidFill>
                <a:latin typeface="Tahoma"/>
                <a:cs typeface="Tahoma"/>
              </a:rPr>
              <a:t> </a:t>
            </a:r>
            <a:r>
              <a:rPr sz="1200" spc="-10" dirty="0">
                <a:solidFill>
                  <a:srgbClr val="1F1D1D"/>
                </a:solidFill>
                <a:latin typeface="Tahoma"/>
                <a:cs typeface="Tahoma"/>
              </a:rPr>
              <a:t>growth</a:t>
            </a:r>
            <a:r>
              <a:rPr sz="1200" spc="-10" dirty="0">
                <a:solidFill>
                  <a:srgbClr val="1F1D1D"/>
                </a:solidFill>
                <a:latin typeface="Arial MT"/>
                <a:cs typeface="Arial MT"/>
              </a:rPr>
              <a:t>.</a:t>
            </a:r>
            <a:endParaRPr sz="1200" dirty="0">
              <a:latin typeface="Arial MT"/>
              <a:cs typeface="Arial MT"/>
            </a:endParaRPr>
          </a:p>
        </p:txBody>
      </p:sp>
      <p:sp>
        <p:nvSpPr>
          <p:cNvPr id="41" name="object 41"/>
          <p:cNvSpPr txBox="1"/>
          <p:nvPr/>
        </p:nvSpPr>
        <p:spPr>
          <a:xfrm>
            <a:off x="1990938" y="8028495"/>
            <a:ext cx="5096510" cy="518795"/>
          </a:xfrm>
          <a:prstGeom prst="rect">
            <a:avLst/>
          </a:prstGeom>
          <a:solidFill>
            <a:srgbClr val="01603C">
              <a:alpha val="75000"/>
            </a:srgbClr>
          </a:solidFill>
        </p:spPr>
        <p:txBody>
          <a:bodyPr vert="horz" wrap="square" lIns="0" tIns="34925" rIns="0" bIns="0" rtlCol="0">
            <a:spAutoFit/>
          </a:bodyPr>
          <a:lstStyle/>
          <a:p>
            <a:pPr marL="205740" marR="164465">
              <a:lnSpc>
                <a:spcPts val="1430"/>
              </a:lnSpc>
              <a:spcBef>
                <a:spcPts val="275"/>
              </a:spcBef>
            </a:pPr>
            <a:r>
              <a:rPr sz="1200" spc="-20" dirty="0">
                <a:solidFill>
                  <a:srgbClr val="1F1D1D"/>
                </a:solidFill>
                <a:latin typeface="Tahoma"/>
                <a:cs typeface="Tahoma"/>
              </a:rPr>
              <a:t>Identi</a:t>
            </a:r>
            <a:r>
              <a:rPr sz="1200" spc="-20" dirty="0">
                <a:solidFill>
                  <a:srgbClr val="1F1D1D"/>
                </a:solidFill>
                <a:latin typeface="Arial MT"/>
                <a:cs typeface="Arial MT"/>
              </a:rPr>
              <a:t>ﬁ</a:t>
            </a:r>
            <a:r>
              <a:rPr sz="1200" spc="-20" dirty="0">
                <a:solidFill>
                  <a:srgbClr val="1F1D1D"/>
                </a:solidFill>
                <a:latin typeface="Tahoma"/>
                <a:cs typeface="Tahoma"/>
              </a:rPr>
              <a:t>cation</a:t>
            </a:r>
            <a:r>
              <a:rPr sz="1200" spc="-35" dirty="0">
                <a:solidFill>
                  <a:srgbClr val="1F1D1D"/>
                </a:solidFill>
                <a:latin typeface="Tahoma"/>
                <a:cs typeface="Tahoma"/>
              </a:rPr>
              <a:t> </a:t>
            </a:r>
            <a:r>
              <a:rPr sz="1200" dirty="0">
                <a:solidFill>
                  <a:srgbClr val="1F1D1D"/>
                </a:solidFill>
                <a:latin typeface="Tahoma"/>
                <a:cs typeface="Tahoma"/>
              </a:rPr>
              <a:t>of</a:t>
            </a:r>
            <a:r>
              <a:rPr sz="1200" spc="-35" dirty="0">
                <a:solidFill>
                  <a:srgbClr val="1F1D1D"/>
                </a:solidFill>
                <a:latin typeface="Tahoma"/>
                <a:cs typeface="Tahoma"/>
              </a:rPr>
              <a:t> </a:t>
            </a:r>
            <a:r>
              <a:rPr sz="1200" dirty="0">
                <a:solidFill>
                  <a:srgbClr val="1F1D1D"/>
                </a:solidFill>
                <a:latin typeface="Tahoma"/>
                <a:cs typeface="Tahoma"/>
              </a:rPr>
              <a:t>key</a:t>
            </a:r>
            <a:r>
              <a:rPr sz="1200" spc="-35" dirty="0">
                <a:solidFill>
                  <a:srgbClr val="1F1D1D"/>
                </a:solidFill>
                <a:latin typeface="Tahoma"/>
                <a:cs typeface="Tahoma"/>
              </a:rPr>
              <a:t> </a:t>
            </a:r>
            <a:r>
              <a:rPr sz="1200" spc="-10" dirty="0">
                <a:solidFill>
                  <a:srgbClr val="1F1D1D"/>
                </a:solidFill>
                <a:latin typeface="Tahoma"/>
                <a:cs typeface="Tahoma"/>
              </a:rPr>
              <a:t>investment</a:t>
            </a:r>
            <a:r>
              <a:rPr sz="1200" spc="-40" dirty="0">
                <a:solidFill>
                  <a:srgbClr val="1F1D1D"/>
                </a:solidFill>
                <a:latin typeface="Tahoma"/>
                <a:cs typeface="Tahoma"/>
              </a:rPr>
              <a:t> </a:t>
            </a:r>
            <a:r>
              <a:rPr sz="1200" dirty="0">
                <a:solidFill>
                  <a:srgbClr val="1F1D1D"/>
                </a:solidFill>
                <a:latin typeface="Tahoma"/>
                <a:cs typeface="Tahoma"/>
              </a:rPr>
              <a:t>prospects</a:t>
            </a:r>
            <a:r>
              <a:rPr sz="1200" spc="-35" dirty="0">
                <a:solidFill>
                  <a:srgbClr val="1F1D1D"/>
                </a:solidFill>
                <a:latin typeface="Tahoma"/>
                <a:cs typeface="Tahoma"/>
              </a:rPr>
              <a:t> </a:t>
            </a:r>
            <a:r>
              <a:rPr sz="1200" dirty="0">
                <a:solidFill>
                  <a:srgbClr val="1F1D1D"/>
                </a:solidFill>
                <a:latin typeface="Tahoma"/>
                <a:cs typeface="Tahoma"/>
              </a:rPr>
              <a:t>and</a:t>
            </a:r>
            <a:r>
              <a:rPr sz="1200" spc="-35" dirty="0">
                <a:solidFill>
                  <a:srgbClr val="1F1D1D"/>
                </a:solidFill>
                <a:latin typeface="Tahoma"/>
                <a:cs typeface="Tahoma"/>
              </a:rPr>
              <a:t> </a:t>
            </a:r>
            <a:r>
              <a:rPr sz="1200" dirty="0">
                <a:solidFill>
                  <a:srgbClr val="1F1D1D"/>
                </a:solidFill>
                <a:latin typeface="Tahoma"/>
                <a:cs typeface="Tahoma"/>
              </a:rPr>
              <a:t>potential</a:t>
            </a:r>
            <a:r>
              <a:rPr sz="1200" spc="-35" dirty="0">
                <a:solidFill>
                  <a:srgbClr val="1F1D1D"/>
                </a:solidFill>
                <a:latin typeface="Tahoma"/>
                <a:cs typeface="Tahoma"/>
              </a:rPr>
              <a:t> </a:t>
            </a:r>
            <a:r>
              <a:rPr sz="1200" spc="-10" dirty="0">
                <a:solidFill>
                  <a:srgbClr val="1F1D1D"/>
                </a:solidFill>
                <a:latin typeface="Tahoma"/>
                <a:cs typeface="Tahoma"/>
              </a:rPr>
              <a:t>partnerships</a:t>
            </a:r>
            <a:r>
              <a:rPr sz="1200" spc="-35" dirty="0">
                <a:solidFill>
                  <a:srgbClr val="1F1D1D"/>
                </a:solidFill>
                <a:latin typeface="Tahoma"/>
                <a:cs typeface="Tahoma"/>
              </a:rPr>
              <a:t> </a:t>
            </a:r>
            <a:r>
              <a:rPr sz="1200" spc="-25" dirty="0">
                <a:solidFill>
                  <a:srgbClr val="1F1D1D"/>
                </a:solidFill>
                <a:latin typeface="Tahoma"/>
                <a:cs typeface="Tahoma"/>
              </a:rPr>
              <a:t>in </a:t>
            </a:r>
            <a:r>
              <a:rPr sz="1200" dirty="0">
                <a:solidFill>
                  <a:srgbClr val="1F1D1D"/>
                </a:solidFill>
                <a:latin typeface="Tahoma"/>
                <a:cs typeface="Tahoma"/>
              </a:rPr>
              <a:t>Eldoret</a:t>
            </a:r>
            <a:r>
              <a:rPr sz="1200" spc="-60" dirty="0">
                <a:solidFill>
                  <a:srgbClr val="1F1D1D"/>
                </a:solidFill>
                <a:latin typeface="Tahoma"/>
                <a:cs typeface="Tahoma"/>
              </a:rPr>
              <a:t> </a:t>
            </a:r>
            <a:r>
              <a:rPr sz="1200" dirty="0">
                <a:solidFill>
                  <a:srgbClr val="1F1D1D"/>
                </a:solidFill>
                <a:latin typeface="Tahoma"/>
                <a:cs typeface="Tahoma"/>
              </a:rPr>
              <a:t>City</a:t>
            </a:r>
            <a:r>
              <a:rPr sz="1200" dirty="0">
                <a:solidFill>
                  <a:srgbClr val="1F1D1D"/>
                </a:solidFill>
                <a:latin typeface="Arial MT"/>
                <a:cs typeface="Arial MT"/>
              </a:rPr>
              <a:t>’</a:t>
            </a:r>
            <a:r>
              <a:rPr sz="1200" dirty="0">
                <a:solidFill>
                  <a:srgbClr val="1F1D1D"/>
                </a:solidFill>
                <a:latin typeface="Tahoma"/>
                <a:cs typeface="Tahoma"/>
              </a:rPr>
              <a:t>s</a:t>
            </a:r>
            <a:r>
              <a:rPr sz="1200" spc="-60" dirty="0">
                <a:solidFill>
                  <a:srgbClr val="1F1D1D"/>
                </a:solidFill>
                <a:latin typeface="Tahoma"/>
                <a:cs typeface="Tahoma"/>
              </a:rPr>
              <a:t> </a:t>
            </a:r>
            <a:r>
              <a:rPr sz="1200" dirty="0">
                <a:solidFill>
                  <a:srgbClr val="1F1D1D"/>
                </a:solidFill>
                <a:latin typeface="Tahoma"/>
                <a:cs typeface="Tahoma"/>
              </a:rPr>
              <a:t>rapidly</a:t>
            </a:r>
            <a:r>
              <a:rPr sz="1200" spc="-55" dirty="0">
                <a:solidFill>
                  <a:srgbClr val="1F1D1D"/>
                </a:solidFill>
                <a:latin typeface="Tahoma"/>
                <a:cs typeface="Tahoma"/>
              </a:rPr>
              <a:t> </a:t>
            </a:r>
            <a:r>
              <a:rPr sz="1200" dirty="0">
                <a:solidFill>
                  <a:srgbClr val="1F1D1D"/>
                </a:solidFill>
                <a:latin typeface="Tahoma"/>
                <a:cs typeface="Tahoma"/>
              </a:rPr>
              <a:t>growing</a:t>
            </a:r>
            <a:r>
              <a:rPr sz="1200" spc="-60" dirty="0">
                <a:solidFill>
                  <a:srgbClr val="1F1D1D"/>
                </a:solidFill>
                <a:latin typeface="Tahoma"/>
                <a:cs typeface="Tahoma"/>
              </a:rPr>
              <a:t> </a:t>
            </a:r>
            <a:r>
              <a:rPr sz="1200" spc="-10" dirty="0">
                <a:solidFill>
                  <a:srgbClr val="1F1D1D"/>
                </a:solidFill>
                <a:latin typeface="Tahoma"/>
                <a:cs typeface="Tahoma"/>
              </a:rPr>
              <a:t>economy</a:t>
            </a:r>
            <a:r>
              <a:rPr sz="1200" spc="-10" dirty="0">
                <a:solidFill>
                  <a:srgbClr val="1F1D1D"/>
                </a:solidFill>
                <a:latin typeface="Arial MT"/>
                <a:cs typeface="Arial MT"/>
              </a:rPr>
              <a:t>.</a:t>
            </a:r>
            <a:endParaRPr sz="1200" dirty="0">
              <a:latin typeface="Arial MT"/>
              <a:cs typeface="Arial MT"/>
            </a:endParaRPr>
          </a:p>
        </p:txBody>
      </p:sp>
      <p:sp>
        <p:nvSpPr>
          <p:cNvPr id="42" name="object 42"/>
          <p:cNvSpPr txBox="1"/>
          <p:nvPr/>
        </p:nvSpPr>
        <p:spPr>
          <a:xfrm>
            <a:off x="1990938" y="6101213"/>
            <a:ext cx="5096510" cy="589280"/>
          </a:xfrm>
          <a:prstGeom prst="rect">
            <a:avLst/>
          </a:prstGeom>
          <a:solidFill>
            <a:srgbClr val="01603C">
              <a:alpha val="75000"/>
            </a:srgbClr>
          </a:solidFill>
        </p:spPr>
        <p:txBody>
          <a:bodyPr vert="horz" wrap="square" lIns="0" tIns="22225" rIns="0" bIns="0" rtlCol="0">
            <a:spAutoFit/>
          </a:bodyPr>
          <a:lstStyle/>
          <a:p>
            <a:pPr marL="205740" marR="207010" algn="just">
              <a:lnSpc>
                <a:spcPts val="1430"/>
              </a:lnSpc>
              <a:spcBef>
                <a:spcPts val="175"/>
              </a:spcBef>
            </a:pPr>
            <a:r>
              <a:rPr sz="1200" spc="-10" dirty="0">
                <a:solidFill>
                  <a:srgbClr val="1F1D1D"/>
                </a:solidFill>
                <a:latin typeface="Tahoma"/>
                <a:cs typeface="Tahoma"/>
              </a:rPr>
              <a:t>Formulation</a:t>
            </a:r>
            <a:r>
              <a:rPr sz="1200" spc="-55" dirty="0">
                <a:solidFill>
                  <a:srgbClr val="1F1D1D"/>
                </a:solidFill>
                <a:latin typeface="Tahoma"/>
                <a:cs typeface="Tahoma"/>
              </a:rPr>
              <a:t> </a:t>
            </a:r>
            <a:r>
              <a:rPr sz="1200" dirty="0">
                <a:solidFill>
                  <a:srgbClr val="1F1D1D"/>
                </a:solidFill>
                <a:latin typeface="Tahoma"/>
                <a:cs typeface="Tahoma"/>
              </a:rPr>
              <a:t>of</a:t>
            </a:r>
            <a:r>
              <a:rPr sz="1200" spc="-55" dirty="0">
                <a:solidFill>
                  <a:srgbClr val="1F1D1D"/>
                </a:solidFill>
                <a:latin typeface="Tahoma"/>
                <a:cs typeface="Tahoma"/>
              </a:rPr>
              <a:t> </a:t>
            </a:r>
            <a:r>
              <a:rPr sz="1200" dirty="0">
                <a:solidFill>
                  <a:srgbClr val="1F1D1D"/>
                </a:solidFill>
                <a:latin typeface="Tahoma"/>
                <a:cs typeface="Tahoma"/>
              </a:rPr>
              <a:t>actionable</a:t>
            </a:r>
            <a:r>
              <a:rPr sz="1200" spc="-55" dirty="0">
                <a:solidFill>
                  <a:srgbClr val="1F1D1D"/>
                </a:solidFill>
                <a:latin typeface="Tahoma"/>
                <a:cs typeface="Tahoma"/>
              </a:rPr>
              <a:t> </a:t>
            </a:r>
            <a:r>
              <a:rPr sz="1200" dirty="0">
                <a:solidFill>
                  <a:srgbClr val="1F1D1D"/>
                </a:solidFill>
                <a:latin typeface="Tahoma"/>
                <a:cs typeface="Tahoma"/>
              </a:rPr>
              <a:t>recommendations</a:t>
            </a:r>
            <a:r>
              <a:rPr sz="1200" spc="-55" dirty="0">
                <a:solidFill>
                  <a:srgbClr val="1F1D1D"/>
                </a:solidFill>
                <a:latin typeface="Tahoma"/>
                <a:cs typeface="Tahoma"/>
              </a:rPr>
              <a:t> </a:t>
            </a:r>
            <a:r>
              <a:rPr sz="1200" spc="-20" dirty="0">
                <a:solidFill>
                  <a:srgbClr val="1F1D1D"/>
                </a:solidFill>
                <a:latin typeface="Tahoma"/>
                <a:cs typeface="Tahoma"/>
              </a:rPr>
              <a:t>for</a:t>
            </a:r>
            <a:r>
              <a:rPr sz="1200" spc="-55" dirty="0">
                <a:solidFill>
                  <a:srgbClr val="1F1D1D"/>
                </a:solidFill>
                <a:latin typeface="Tahoma"/>
                <a:cs typeface="Tahoma"/>
              </a:rPr>
              <a:t> </a:t>
            </a:r>
            <a:r>
              <a:rPr sz="1200" dirty="0">
                <a:solidFill>
                  <a:srgbClr val="1F1D1D"/>
                </a:solidFill>
                <a:latin typeface="Tahoma"/>
                <a:cs typeface="Tahoma"/>
              </a:rPr>
              <a:t>policymakers</a:t>
            </a:r>
            <a:r>
              <a:rPr sz="1200" spc="-50" dirty="0">
                <a:solidFill>
                  <a:srgbClr val="1F1D1D"/>
                </a:solidFill>
                <a:latin typeface="Tahoma"/>
                <a:cs typeface="Tahoma"/>
              </a:rPr>
              <a:t> </a:t>
            </a:r>
            <a:r>
              <a:rPr sz="1200" dirty="0">
                <a:solidFill>
                  <a:srgbClr val="1F1D1D"/>
                </a:solidFill>
                <a:latin typeface="Tahoma"/>
                <a:cs typeface="Tahoma"/>
              </a:rPr>
              <a:t>to</a:t>
            </a:r>
            <a:r>
              <a:rPr sz="1200" spc="-55" dirty="0">
                <a:solidFill>
                  <a:srgbClr val="1F1D1D"/>
                </a:solidFill>
                <a:latin typeface="Tahoma"/>
                <a:cs typeface="Tahoma"/>
              </a:rPr>
              <a:t> </a:t>
            </a:r>
            <a:r>
              <a:rPr sz="1200" spc="-10" dirty="0">
                <a:solidFill>
                  <a:srgbClr val="1F1D1D"/>
                </a:solidFill>
                <a:latin typeface="Tahoma"/>
                <a:cs typeface="Tahoma"/>
              </a:rPr>
              <a:t>foster </a:t>
            </a:r>
            <a:r>
              <a:rPr sz="1200" dirty="0">
                <a:solidFill>
                  <a:srgbClr val="1F1D1D"/>
                </a:solidFill>
                <a:latin typeface="Tahoma"/>
                <a:cs typeface="Tahoma"/>
              </a:rPr>
              <a:t>business</a:t>
            </a:r>
            <a:r>
              <a:rPr sz="1200" spc="-40" dirty="0">
                <a:solidFill>
                  <a:srgbClr val="1F1D1D"/>
                </a:solidFill>
                <a:latin typeface="Tahoma"/>
                <a:cs typeface="Tahoma"/>
              </a:rPr>
              <a:t> </a:t>
            </a:r>
            <a:r>
              <a:rPr sz="1200" spc="-10" dirty="0">
                <a:solidFill>
                  <a:srgbClr val="1F1D1D"/>
                </a:solidFill>
                <a:latin typeface="Tahoma"/>
                <a:cs typeface="Tahoma"/>
              </a:rPr>
              <a:t>innovation</a:t>
            </a:r>
            <a:r>
              <a:rPr sz="1200" spc="-40" dirty="0">
                <a:solidFill>
                  <a:srgbClr val="1F1D1D"/>
                </a:solidFill>
                <a:latin typeface="Tahoma"/>
                <a:cs typeface="Tahoma"/>
              </a:rPr>
              <a:t> </a:t>
            </a:r>
            <a:r>
              <a:rPr sz="1200" dirty="0">
                <a:solidFill>
                  <a:srgbClr val="1F1D1D"/>
                </a:solidFill>
                <a:latin typeface="Tahoma"/>
                <a:cs typeface="Tahoma"/>
              </a:rPr>
              <a:t>and</a:t>
            </a:r>
            <a:r>
              <a:rPr sz="1200" spc="-40" dirty="0">
                <a:solidFill>
                  <a:srgbClr val="1F1D1D"/>
                </a:solidFill>
                <a:latin typeface="Tahoma"/>
                <a:cs typeface="Tahoma"/>
              </a:rPr>
              <a:t> </a:t>
            </a:r>
            <a:r>
              <a:rPr sz="1200" spc="-10" dirty="0">
                <a:solidFill>
                  <a:srgbClr val="1F1D1D"/>
                </a:solidFill>
                <a:latin typeface="Tahoma"/>
                <a:cs typeface="Tahoma"/>
              </a:rPr>
              <a:t>growth</a:t>
            </a:r>
            <a:r>
              <a:rPr sz="1200" spc="-10" dirty="0">
                <a:solidFill>
                  <a:srgbClr val="1F1D1D"/>
                </a:solidFill>
                <a:latin typeface="Arial MT"/>
                <a:cs typeface="Arial MT"/>
              </a:rPr>
              <a:t>.</a:t>
            </a:r>
            <a:r>
              <a:rPr sz="1200" spc="10" dirty="0">
                <a:solidFill>
                  <a:srgbClr val="1F1D1D"/>
                </a:solidFill>
                <a:latin typeface="Arial MT"/>
                <a:cs typeface="Arial MT"/>
              </a:rPr>
              <a:t> </a:t>
            </a:r>
            <a:r>
              <a:rPr sz="1200" dirty="0">
                <a:solidFill>
                  <a:srgbClr val="1F1D1D"/>
                </a:solidFill>
                <a:latin typeface="Tahoma"/>
                <a:cs typeface="Tahoma"/>
              </a:rPr>
              <a:t>Signing</a:t>
            </a:r>
            <a:r>
              <a:rPr sz="1200" spc="-40" dirty="0">
                <a:solidFill>
                  <a:srgbClr val="1F1D1D"/>
                </a:solidFill>
                <a:latin typeface="Tahoma"/>
                <a:cs typeface="Tahoma"/>
              </a:rPr>
              <a:t> </a:t>
            </a:r>
            <a:r>
              <a:rPr sz="1200" dirty="0">
                <a:solidFill>
                  <a:srgbClr val="1F1D1D"/>
                </a:solidFill>
                <a:latin typeface="Tahoma"/>
                <a:cs typeface="Tahoma"/>
              </a:rPr>
              <a:t>of</a:t>
            </a:r>
            <a:r>
              <a:rPr sz="1200" spc="-40" dirty="0">
                <a:solidFill>
                  <a:srgbClr val="1F1D1D"/>
                </a:solidFill>
                <a:latin typeface="Tahoma"/>
                <a:cs typeface="Tahoma"/>
              </a:rPr>
              <a:t> </a:t>
            </a:r>
            <a:r>
              <a:rPr sz="1200" spc="-10" dirty="0">
                <a:solidFill>
                  <a:srgbClr val="1F1D1D"/>
                </a:solidFill>
                <a:latin typeface="Tahoma"/>
                <a:cs typeface="Tahoma"/>
              </a:rPr>
              <a:t>investment</a:t>
            </a:r>
            <a:r>
              <a:rPr sz="1200" spc="-40" dirty="0">
                <a:solidFill>
                  <a:srgbClr val="1F1D1D"/>
                </a:solidFill>
                <a:latin typeface="Tahoma"/>
                <a:cs typeface="Tahoma"/>
              </a:rPr>
              <a:t> </a:t>
            </a:r>
            <a:r>
              <a:rPr sz="1200" dirty="0">
                <a:solidFill>
                  <a:srgbClr val="1F1D1D"/>
                </a:solidFill>
                <a:latin typeface="Tahoma"/>
                <a:cs typeface="Tahoma"/>
              </a:rPr>
              <a:t>deals</a:t>
            </a:r>
            <a:r>
              <a:rPr sz="1200" spc="-35" dirty="0">
                <a:solidFill>
                  <a:srgbClr val="1F1D1D"/>
                </a:solidFill>
                <a:latin typeface="Tahoma"/>
                <a:cs typeface="Tahoma"/>
              </a:rPr>
              <a:t> </a:t>
            </a:r>
            <a:r>
              <a:rPr sz="1200" dirty="0">
                <a:solidFill>
                  <a:srgbClr val="1F1D1D"/>
                </a:solidFill>
                <a:latin typeface="Tahoma"/>
                <a:cs typeface="Tahoma"/>
              </a:rPr>
              <a:t>PPP</a:t>
            </a:r>
            <a:r>
              <a:rPr sz="1200" spc="-40" dirty="0">
                <a:solidFill>
                  <a:srgbClr val="1F1D1D"/>
                </a:solidFill>
                <a:latin typeface="Tahoma"/>
                <a:cs typeface="Tahoma"/>
              </a:rPr>
              <a:t> </a:t>
            </a:r>
            <a:r>
              <a:rPr sz="1200" spc="-25" dirty="0">
                <a:solidFill>
                  <a:srgbClr val="1F1D1D"/>
                </a:solidFill>
                <a:latin typeface="Tahoma"/>
                <a:cs typeface="Tahoma"/>
              </a:rPr>
              <a:t>and </a:t>
            </a:r>
            <a:r>
              <a:rPr sz="1200" spc="-10" dirty="0">
                <a:solidFill>
                  <a:srgbClr val="1F1D1D"/>
                </a:solidFill>
                <a:latin typeface="Tahoma"/>
                <a:cs typeface="Tahoma"/>
              </a:rPr>
              <a:t>Private</a:t>
            </a:r>
            <a:r>
              <a:rPr sz="1200" spc="-25" dirty="0">
                <a:solidFill>
                  <a:srgbClr val="1F1D1D"/>
                </a:solidFill>
                <a:latin typeface="Tahoma"/>
                <a:cs typeface="Tahoma"/>
              </a:rPr>
              <a:t> </a:t>
            </a:r>
            <a:r>
              <a:rPr sz="1200" spc="-10" dirty="0">
                <a:solidFill>
                  <a:srgbClr val="1F1D1D"/>
                </a:solidFill>
                <a:latin typeface="Tahoma"/>
                <a:cs typeface="Tahoma"/>
              </a:rPr>
              <a:t>players</a:t>
            </a:r>
            <a:r>
              <a:rPr sz="1200" spc="-10" dirty="0">
                <a:solidFill>
                  <a:srgbClr val="1F1D1D"/>
                </a:solidFill>
                <a:latin typeface="Arial MT"/>
                <a:cs typeface="Arial MT"/>
              </a:rPr>
              <a:t>.</a:t>
            </a:r>
            <a:endParaRPr sz="1200">
              <a:latin typeface="Arial MT"/>
              <a:cs typeface="Arial MT"/>
            </a:endParaRPr>
          </a:p>
        </p:txBody>
      </p:sp>
      <p:sp>
        <p:nvSpPr>
          <p:cNvPr id="43" name="object 43"/>
          <p:cNvSpPr txBox="1"/>
          <p:nvPr/>
        </p:nvSpPr>
        <p:spPr>
          <a:xfrm>
            <a:off x="858256" y="7103429"/>
            <a:ext cx="682625" cy="394970"/>
          </a:xfrm>
          <a:prstGeom prst="rect">
            <a:avLst/>
          </a:prstGeom>
        </p:spPr>
        <p:txBody>
          <a:bodyPr vert="horz" wrap="square" lIns="0" tIns="24130" rIns="0" bIns="0" rtlCol="0">
            <a:spAutoFit/>
          </a:bodyPr>
          <a:lstStyle/>
          <a:p>
            <a:pPr marL="66040" marR="5080" indent="-53975">
              <a:lnSpc>
                <a:spcPts val="1430"/>
              </a:lnSpc>
              <a:spcBef>
                <a:spcPts val="190"/>
              </a:spcBef>
            </a:pPr>
            <a:r>
              <a:rPr sz="1200" spc="-10" dirty="0">
                <a:solidFill>
                  <a:srgbClr val="FFFFFF"/>
                </a:solidFill>
                <a:latin typeface="Tahoma"/>
                <a:cs typeface="Tahoma"/>
              </a:rPr>
              <a:t>Increased Visibility</a:t>
            </a:r>
            <a:endParaRPr sz="1200">
              <a:latin typeface="Tahoma"/>
              <a:cs typeface="Tahoma"/>
            </a:endParaRPr>
          </a:p>
        </p:txBody>
      </p:sp>
      <p:sp>
        <p:nvSpPr>
          <p:cNvPr id="44" name="object 44"/>
          <p:cNvSpPr txBox="1"/>
          <p:nvPr/>
        </p:nvSpPr>
        <p:spPr>
          <a:xfrm>
            <a:off x="820539" y="8043025"/>
            <a:ext cx="760095" cy="394970"/>
          </a:xfrm>
          <a:prstGeom prst="rect">
            <a:avLst/>
          </a:prstGeom>
        </p:spPr>
        <p:txBody>
          <a:bodyPr vert="horz" wrap="square" lIns="0" tIns="24130" rIns="0" bIns="0" rtlCol="0">
            <a:spAutoFit/>
          </a:bodyPr>
          <a:lstStyle/>
          <a:p>
            <a:pPr marL="178435" marR="5080" indent="-166370">
              <a:lnSpc>
                <a:spcPts val="1430"/>
              </a:lnSpc>
              <a:spcBef>
                <a:spcPts val="190"/>
              </a:spcBef>
            </a:pPr>
            <a:r>
              <a:rPr sz="1200" spc="-35" dirty="0">
                <a:solidFill>
                  <a:srgbClr val="FFFFFF"/>
                </a:solidFill>
                <a:latin typeface="Tahoma"/>
                <a:cs typeface="Tahoma"/>
              </a:rPr>
              <a:t>Investment </a:t>
            </a:r>
            <a:r>
              <a:rPr sz="1200" spc="-10" dirty="0">
                <a:solidFill>
                  <a:srgbClr val="FFFFFF"/>
                </a:solidFill>
                <a:latin typeface="Tahoma"/>
                <a:cs typeface="Tahoma"/>
              </a:rPr>
              <a:t>Leads</a:t>
            </a:r>
            <a:endParaRPr sz="1200">
              <a:latin typeface="Tahoma"/>
              <a:cs typeface="Tahoma"/>
            </a:endParaRPr>
          </a:p>
        </p:txBody>
      </p:sp>
      <p:sp>
        <p:nvSpPr>
          <p:cNvPr id="45" name="object 45"/>
          <p:cNvSpPr txBox="1"/>
          <p:nvPr/>
        </p:nvSpPr>
        <p:spPr>
          <a:xfrm>
            <a:off x="718939" y="5138253"/>
            <a:ext cx="967740" cy="394970"/>
          </a:xfrm>
          <a:prstGeom prst="rect">
            <a:avLst/>
          </a:prstGeom>
        </p:spPr>
        <p:txBody>
          <a:bodyPr vert="horz" wrap="square" lIns="0" tIns="24130" rIns="0" bIns="0" rtlCol="0">
            <a:spAutoFit/>
          </a:bodyPr>
          <a:lstStyle/>
          <a:p>
            <a:pPr marL="27305" marR="5080" indent="-15240">
              <a:lnSpc>
                <a:spcPts val="1430"/>
              </a:lnSpc>
              <a:spcBef>
                <a:spcPts val="190"/>
              </a:spcBef>
            </a:pPr>
            <a:r>
              <a:rPr sz="1200" dirty="0">
                <a:solidFill>
                  <a:srgbClr val="FFFFFF"/>
                </a:solidFill>
                <a:latin typeface="Tahoma"/>
                <a:cs typeface="Tahoma"/>
              </a:rPr>
              <a:t>New</a:t>
            </a:r>
            <a:r>
              <a:rPr sz="1200" spc="5" dirty="0">
                <a:solidFill>
                  <a:srgbClr val="FFFFFF"/>
                </a:solidFill>
                <a:latin typeface="Tahoma"/>
                <a:cs typeface="Tahoma"/>
              </a:rPr>
              <a:t> </a:t>
            </a:r>
            <a:r>
              <a:rPr sz="1200" spc="-10" dirty="0">
                <a:solidFill>
                  <a:srgbClr val="FFFFFF"/>
                </a:solidFill>
                <a:latin typeface="Tahoma"/>
                <a:cs typeface="Tahoma"/>
              </a:rPr>
              <a:t>Business Opportunities</a:t>
            </a:r>
            <a:endParaRPr sz="1200">
              <a:latin typeface="Tahoma"/>
              <a:cs typeface="Tahoma"/>
            </a:endParaRPr>
          </a:p>
        </p:txBody>
      </p:sp>
      <p:sp>
        <p:nvSpPr>
          <p:cNvPr id="46" name="object 46"/>
          <p:cNvSpPr txBox="1"/>
          <p:nvPr/>
        </p:nvSpPr>
        <p:spPr>
          <a:xfrm>
            <a:off x="569281" y="6134868"/>
            <a:ext cx="1272540" cy="394970"/>
          </a:xfrm>
          <a:prstGeom prst="rect">
            <a:avLst/>
          </a:prstGeom>
        </p:spPr>
        <p:txBody>
          <a:bodyPr vert="horz" wrap="square" lIns="0" tIns="24130" rIns="0" bIns="0" rtlCol="0">
            <a:spAutoFit/>
          </a:bodyPr>
          <a:lstStyle/>
          <a:p>
            <a:pPr marL="12700" marR="5080" indent="425450">
              <a:lnSpc>
                <a:spcPts val="1430"/>
              </a:lnSpc>
              <a:spcBef>
                <a:spcPts val="190"/>
              </a:spcBef>
            </a:pPr>
            <a:r>
              <a:rPr sz="1200" spc="-10" dirty="0">
                <a:solidFill>
                  <a:srgbClr val="FFFFFF"/>
                </a:solidFill>
                <a:latin typeface="Tahoma"/>
                <a:cs typeface="Tahoma"/>
              </a:rPr>
              <a:t>Policy Recommendations</a:t>
            </a:r>
            <a:endParaRPr sz="1200">
              <a:latin typeface="Tahoma"/>
              <a:cs typeface="Tahoma"/>
            </a:endParaRPr>
          </a:p>
        </p:txBody>
      </p:sp>
      <p:sp>
        <p:nvSpPr>
          <p:cNvPr id="47" name="object 47"/>
          <p:cNvSpPr txBox="1"/>
          <p:nvPr/>
        </p:nvSpPr>
        <p:spPr>
          <a:xfrm>
            <a:off x="541498" y="4195456"/>
            <a:ext cx="1329690" cy="394970"/>
          </a:xfrm>
          <a:prstGeom prst="rect">
            <a:avLst/>
          </a:prstGeom>
        </p:spPr>
        <p:txBody>
          <a:bodyPr vert="horz" wrap="square" lIns="0" tIns="24130" rIns="0" bIns="0" rtlCol="0">
            <a:spAutoFit/>
          </a:bodyPr>
          <a:lstStyle/>
          <a:p>
            <a:pPr marL="286385" marR="5080" indent="-274320">
              <a:lnSpc>
                <a:spcPts val="1430"/>
              </a:lnSpc>
              <a:spcBef>
                <a:spcPts val="190"/>
              </a:spcBef>
            </a:pPr>
            <a:r>
              <a:rPr sz="1200" dirty="0">
                <a:solidFill>
                  <a:srgbClr val="FFFFFF"/>
                </a:solidFill>
                <a:latin typeface="Tahoma"/>
                <a:cs typeface="Tahoma"/>
              </a:rPr>
              <a:t>Enhanced</a:t>
            </a:r>
            <a:r>
              <a:rPr sz="1200" spc="-5" dirty="0">
                <a:solidFill>
                  <a:srgbClr val="FFFFFF"/>
                </a:solidFill>
                <a:latin typeface="Tahoma"/>
                <a:cs typeface="Tahoma"/>
              </a:rPr>
              <a:t> </a:t>
            </a:r>
            <a:r>
              <a:rPr sz="1200" spc="-10" dirty="0">
                <a:solidFill>
                  <a:srgbClr val="FFFFFF"/>
                </a:solidFill>
                <a:latin typeface="Tahoma"/>
                <a:cs typeface="Tahoma"/>
              </a:rPr>
              <a:t>Business Knowledge</a:t>
            </a:r>
            <a:endParaRPr sz="1200">
              <a:latin typeface="Tahoma"/>
              <a:cs typeface="Tahoma"/>
            </a:endParaRPr>
          </a:p>
        </p:txBody>
      </p:sp>
      <p:sp>
        <p:nvSpPr>
          <p:cNvPr id="48" name="object 48"/>
          <p:cNvSpPr txBox="1"/>
          <p:nvPr/>
        </p:nvSpPr>
        <p:spPr>
          <a:xfrm>
            <a:off x="2583812" y="10157755"/>
            <a:ext cx="2395220"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1603C"/>
                </a:solidFill>
                <a:latin typeface="Lucida Sans Unicode"/>
                <a:cs typeface="Lucida Sans Unicode"/>
                <a:hlinkClick r:id="rId9"/>
              </a:rPr>
              <a:t>www.uasingishuchamber.co.ke</a:t>
            </a:r>
            <a:endParaRPr sz="1200" dirty="0">
              <a:latin typeface="Lucida Sans Unicode"/>
              <a:cs typeface="Lucida Sans Unicode"/>
            </a:endParaRPr>
          </a:p>
        </p:txBody>
      </p:sp>
      <p:sp>
        <p:nvSpPr>
          <p:cNvPr id="3" name="object 3"/>
          <p:cNvSpPr/>
          <p:nvPr/>
        </p:nvSpPr>
        <p:spPr>
          <a:xfrm>
            <a:off x="3379209" y="9901025"/>
            <a:ext cx="800100" cy="15240"/>
          </a:xfrm>
          <a:custGeom>
            <a:avLst/>
            <a:gdLst/>
            <a:ahLst/>
            <a:cxnLst/>
            <a:rect l="l" t="t" r="r" b="b"/>
            <a:pathLst>
              <a:path w="800100" h="15240">
                <a:moveTo>
                  <a:pt x="449921" y="14654"/>
                </a:moveTo>
                <a:lnTo>
                  <a:pt x="349751" y="14654"/>
                </a:lnTo>
                <a:lnTo>
                  <a:pt x="149612" y="11834"/>
                </a:lnTo>
                <a:lnTo>
                  <a:pt x="0" y="7365"/>
                </a:lnTo>
                <a:lnTo>
                  <a:pt x="199596" y="1847"/>
                </a:lnTo>
                <a:lnTo>
                  <a:pt x="349751" y="0"/>
                </a:lnTo>
                <a:lnTo>
                  <a:pt x="451644" y="0"/>
                </a:lnTo>
                <a:lnTo>
                  <a:pt x="503277" y="456"/>
                </a:lnTo>
                <a:lnTo>
                  <a:pt x="501948" y="456"/>
                </a:lnTo>
                <a:lnTo>
                  <a:pt x="552735" y="1037"/>
                </a:lnTo>
                <a:lnTo>
                  <a:pt x="551959" y="1037"/>
                </a:lnTo>
                <a:lnTo>
                  <a:pt x="602296" y="1847"/>
                </a:lnTo>
                <a:lnTo>
                  <a:pt x="601797" y="1847"/>
                </a:lnTo>
                <a:lnTo>
                  <a:pt x="651808" y="2885"/>
                </a:lnTo>
                <a:lnTo>
                  <a:pt x="651486" y="2885"/>
                </a:lnTo>
                <a:lnTo>
                  <a:pt x="701223" y="4151"/>
                </a:lnTo>
                <a:lnTo>
                  <a:pt x="701031" y="4151"/>
                </a:lnTo>
                <a:lnTo>
                  <a:pt x="799669" y="7365"/>
                </a:lnTo>
                <a:lnTo>
                  <a:pt x="650061" y="11834"/>
                </a:lnTo>
                <a:lnTo>
                  <a:pt x="449921" y="14654"/>
                </a:lnTo>
                <a:close/>
              </a:path>
            </a:pathLst>
          </a:custGeom>
          <a:solidFill>
            <a:srgbClr val="01603C">
              <a:alpha val="75000"/>
            </a:srgbClr>
          </a:solidFill>
        </p:spPr>
        <p:txBody>
          <a:bodyPr wrap="square" lIns="0" tIns="0" rIns="0" bIns="0" rtlCol="0"/>
          <a:lstStyle/>
          <a:p>
            <a:endParaRPr/>
          </a:p>
        </p:txBody>
      </p:sp>
      <p:sp>
        <p:nvSpPr>
          <p:cNvPr id="17" name="object 17"/>
          <p:cNvSpPr/>
          <p:nvPr/>
        </p:nvSpPr>
        <p:spPr>
          <a:xfrm>
            <a:off x="1617849" y="8868106"/>
            <a:ext cx="939800" cy="901065"/>
          </a:xfrm>
          <a:custGeom>
            <a:avLst/>
            <a:gdLst/>
            <a:ahLst/>
            <a:cxnLst/>
            <a:rect l="l" t="t" r="r" b="b"/>
            <a:pathLst>
              <a:path w="939800" h="901065">
                <a:moveTo>
                  <a:pt x="106212" y="900772"/>
                </a:moveTo>
                <a:lnTo>
                  <a:pt x="65132" y="892559"/>
                </a:lnTo>
                <a:lnTo>
                  <a:pt x="64936" y="892559"/>
                </a:lnTo>
                <a:lnTo>
                  <a:pt x="31142" y="869820"/>
                </a:lnTo>
                <a:lnTo>
                  <a:pt x="28294" y="865635"/>
                </a:lnTo>
                <a:lnTo>
                  <a:pt x="8378" y="836098"/>
                </a:lnTo>
                <a:lnTo>
                  <a:pt x="0" y="794814"/>
                </a:lnTo>
                <a:lnTo>
                  <a:pt x="0" y="105584"/>
                </a:lnTo>
                <a:lnTo>
                  <a:pt x="8341" y="64854"/>
                </a:lnTo>
                <a:lnTo>
                  <a:pt x="31095" y="31095"/>
                </a:lnTo>
                <a:lnTo>
                  <a:pt x="64854" y="8341"/>
                </a:lnTo>
                <a:lnTo>
                  <a:pt x="106212" y="0"/>
                </a:lnTo>
                <a:lnTo>
                  <a:pt x="106212" y="14610"/>
                </a:lnTo>
                <a:lnTo>
                  <a:pt x="885441" y="14610"/>
                </a:lnTo>
                <a:lnTo>
                  <a:pt x="907311" y="29348"/>
                </a:lnTo>
                <a:lnTo>
                  <a:pt x="106212" y="29348"/>
                </a:lnTo>
                <a:lnTo>
                  <a:pt x="76300" y="35390"/>
                </a:lnTo>
                <a:lnTo>
                  <a:pt x="51867" y="51867"/>
                </a:lnTo>
                <a:lnTo>
                  <a:pt x="35390" y="76300"/>
                </a:lnTo>
                <a:lnTo>
                  <a:pt x="29475" y="105584"/>
                </a:lnTo>
                <a:lnTo>
                  <a:pt x="29348" y="794814"/>
                </a:lnTo>
                <a:lnTo>
                  <a:pt x="35339" y="824471"/>
                </a:lnTo>
                <a:lnTo>
                  <a:pt x="35390" y="824726"/>
                </a:lnTo>
                <a:lnTo>
                  <a:pt x="51867" y="849159"/>
                </a:lnTo>
                <a:lnTo>
                  <a:pt x="76300" y="865635"/>
                </a:lnTo>
                <a:lnTo>
                  <a:pt x="106212" y="871678"/>
                </a:lnTo>
                <a:lnTo>
                  <a:pt x="907066" y="871678"/>
                </a:lnTo>
                <a:lnTo>
                  <a:pt x="885564" y="886161"/>
                </a:lnTo>
                <a:lnTo>
                  <a:pt x="106212" y="886161"/>
                </a:lnTo>
                <a:lnTo>
                  <a:pt x="106212" y="900772"/>
                </a:lnTo>
                <a:close/>
              </a:path>
              <a:path w="939800" h="901065">
                <a:moveTo>
                  <a:pt x="834834" y="14610"/>
                </a:moveTo>
                <a:lnTo>
                  <a:pt x="106212" y="14610"/>
                </a:lnTo>
                <a:lnTo>
                  <a:pt x="106212" y="0"/>
                </a:lnTo>
                <a:lnTo>
                  <a:pt x="834834" y="0"/>
                </a:lnTo>
                <a:lnTo>
                  <a:pt x="834834" y="14610"/>
                </a:lnTo>
                <a:close/>
              </a:path>
              <a:path w="939800" h="901065">
                <a:moveTo>
                  <a:pt x="885441" y="14610"/>
                </a:moveTo>
                <a:lnTo>
                  <a:pt x="834834" y="14610"/>
                </a:lnTo>
                <a:lnTo>
                  <a:pt x="834834" y="0"/>
                </a:lnTo>
                <a:lnTo>
                  <a:pt x="876138" y="8341"/>
                </a:lnTo>
                <a:lnTo>
                  <a:pt x="885441" y="14610"/>
                </a:lnTo>
                <a:close/>
              </a:path>
              <a:path w="939800" h="901065">
                <a:moveTo>
                  <a:pt x="907066" y="871678"/>
                </a:moveTo>
                <a:lnTo>
                  <a:pt x="834834" y="871678"/>
                </a:lnTo>
                <a:lnTo>
                  <a:pt x="834707" y="871424"/>
                </a:lnTo>
                <a:lnTo>
                  <a:pt x="864619" y="865381"/>
                </a:lnTo>
                <a:lnTo>
                  <a:pt x="889052" y="848904"/>
                </a:lnTo>
                <a:lnTo>
                  <a:pt x="905528" y="824471"/>
                </a:lnTo>
                <a:lnTo>
                  <a:pt x="911520" y="794814"/>
                </a:lnTo>
                <a:lnTo>
                  <a:pt x="911444" y="105584"/>
                </a:lnTo>
                <a:lnTo>
                  <a:pt x="905528" y="76300"/>
                </a:lnTo>
                <a:lnTo>
                  <a:pt x="889052" y="51867"/>
                </a:lnTo>
                <a:lnTo>
                  <a:pt x="864619" y="35390"/>
                </a:lnTo>
                <a:lnTo>
                  <a:pt x="834707" y="29348"/>
                </a:lnTo>
                <a:lnTo>
                  <a:pt x="907311" y="29348"/>
                </a:lnTo>
                <a:lnTo>
                  <a:pt x="909903" y="31095"/>
                </a:lnTo>
                <a:lnTo>
                  <a:pt x="932687" y="64854"/>
                </a:lnTo>
                <a:lnTo>
                  <a:pt x="939570" y="98907"/>
                </a:lnTo>
                <a:lnTo>
                  <a:pt x="939570" y="801493"/>
                </a:lnTo>
                <a:lnTo>
                  <a:pt x="932578" y="836098"/>
                </a:lnTo>
                <a:lnTo>
                  <a:pt x="909824" y="869820"/>
                </a:lnTo>
                <a:lnTo>
                  <a:pt x="907066" y="871678"/>
                </a:lnTo>
                <a:close/>
              </a:path>
              <a:path w="939800" h="901065">
                <a:moveTo>
                  <a:pt x="834707" y="900772"/>
                </a:moveTo>
                <a:lnTo>
                  <a:pt x="106212" y="900772"/>
                </a:lnTo>
                <a:lnTo>
                  <a:pt x="106212" y="886161"/>
                </a:lnTo>
                <a:lnTo>
                  <a:pt x="834707" y="886161"/>
                </a:lnTo>
                <a:lnTo>
                  <a:pt x="834707" y="900772"/>
                </a:lnTo>
                <a:close/>
              </a:path>
              <a:path w="939800" h="901065">
                <a:moveTo>
                  <a:pt x="835361" y="900772"/>
                </a:moveTo>
                <a:lnTo>
                  <a:pt x="834731" y="900772"/>
                </a:lnTo>
                <a:lnTo>
                  <a:pt x="834707" y="886161"/>
                </a:lnTo>
                <a:lnTo>
                  <a:pt x="885564" y="886161"/>
                </a:lnTo>
                <a:lnTo>
                  <a:pt x="876065" y="892559"/>
                </a:lnTo>
                <a:lnTo>
                  <a:pt x="835361" y="900772"/>
                </a:lnTo>
                <a:close/>
              </a:path>
            </a:pathLst>
          </a:custGeom>
          <a:solidFill>
            <a:srgbClr val="01603C">
              <a:alpha val="75000"/>
            </a:srgbClr>
          </a:solidFill>
        </p:spPr>
        <p:txBody>
          <a:bodyPr wrap="square" lIns="0" tIns="0" rIns="0" bIns="0" rtlCol="0"/>
          <a:lstStyle/>
          <a:p>
            <a:endParaRPr/>
          </a:p>
        </p:txBody>
      </p:sp>
      <p:sp>
        <p:nvSpPr>
          <p:cNvPr id="49" name="object 49"/>
          <p:cNvSpPr txBox="1"/>
          <p:nvPr/>
        </p:nvSpPr>
        <p:spPr>
          <a:xfrm>
            <a:off x="4168684" y="9148004"/>
            <a:ext cx="474501" cy="407163"/>
          </a:xfrm>
          <a:prstGeom prst="rect">
            <a:avLst/>
          </a:prstGeom>
        </p:spPr>
        <p:txBody>
          <a:bodyPr vert="horz" wrap="square" lIns="0" tIns="27305" rIns="0" bIns="0" rtlCol="0">
            <a:spAutoFit/>
          </a:bodyPr>
          <a:lstStyle/>
          <a:p>
            <a:pPr marL="12700">
              <a:lnSpc>
                <a:spcPct val="100000"/>
              </a:lnSpc>
              <a:spcBef>
                <a:spcPts val="215"/>
              </a:spcBef>
            </a:pPr>
            <a:r>
              <a:rPr lang="en-US" sz="750" spc="-10" dirty="0">
                <a:solidFill>
                  <a:srgbClr val="231F20"/>
                </a:solidFill>
                <a:latin typeface="Lucida Sans Unicode"/>
                <a:cs typeface="Lucida Sans Unicode"/>
              </a:rPr>
              <a:t>Countries</a:t>
            </a:r>
            <a:endParaRPr sz="750" dirty="0">
              <a:latin typeface="Lucida Sans Unicode"/>
              <a:cs typeface="Lucida Sans Unicode"/>
            </a:endParaRPr>
          </a:p>
          <a:p>
            <a:pPr marL="47625">
              <a:lnSpc>
                <a:spcPct val="100000"/>
              </a:lnSpc>
              <a:spcBef>
                <a:spcPts val="180"/>
              </a:spcBef>
            </a:pPr>
            <a:r>
              <a:rPr sz="1550" spc="-30" dirty="0">
                <a:solidFill>
                  <a:srgbClr val="231F20"/>
                </a:solidFill>
                <a:latin typeface="Tahoma"/>
                <a:cs typeface="Tahoma"/>
              </a:rPr>
              <a:t>10+</a:t>
            </a:r>
            <a:endParaRPr sz="1550" dirty="0">
              <a:latin typeface="Tahoma"/>
              <a:cs typeface="Tahoma"/>
            </a:endParaRPr>
          </a:p>
        </p:txBody>
      </p:sp>
      <p:sp>
        <p:nvSpPr>
          <p:cNvPr id="50" name="object 50"/>
          <p:cNvSpPr txBox="1"/>
          <p:nvPr/>
        </p:nvSpPr>
        <p:spPr>
          <a:xfrm>
            <a:off x="1768689" y="9164573"/>
            <a:ext cx="701040" cy="375285"/>
          </a:xfrm>
          <a:prstGeom prst="rect">
            <a:avLst/>
          </a:prstGeom>
        </p:spPr>
        <p:txBody>
          <a:bodyPr vert="horz" wrap="square" lIns="0" tIns="17145" rIns="0" bIns="0" rtlCol="0">
            <a:spAutoFit/>
          </a:bodyPr>
          <a:lstStyle/>
          <a:p>
            <a:pPr marL="12700">
              <a:lnSpc>
                <a:spcPts val="875"/>
              </a:lnSpc>
              <a:spcBef>
                <a:spcPts val="135"/>
              </a:spcBef>
            </a:pPr>
            <a:r>
              <a:rPr sz="750" spc="-10" dirty="0">
                <a:solidFill>
                  <a:srgbClr val="231F20"/>
                </a:solidFill>
                <a:latin typeface="Lucida Sans Unicode"/>
                <a:cs typeface="Lucida Sans Unicode"/>
              </a:rPr>
              <a:t>Participants</a:t>
            </a:r>
            <a:endParaRPr sz="750" dirty="0">
              <a:latin typeface="Lucida Sans Unicode"/>
              <a:cs typeface="Lucida Sans Unicode"/>
            </a:endParaRPr>
          </a:p>
          <a:p>
            <a:pPr marL="12700">
              <a:lnSpc>
                <a:spcPts val="1835"/>
              </a:lnSpc>
            </a:pPr>
            <a:r>
              <a:rPr sz="1550" spc="-10" dirty="0">
                <a:solidFill>
                  <a:srgbClr val="231F20"/>
                </a:solidFill>
                <a:latin typeface="Tahoma"/>
                <a:cs typeface="Tahoma"/>
              </a:rPr>
              <a:t>1</a:t>
            </a:r>
            <a:r>
              <a:rPr lang="en-US" sz="1550" spc="-10" dirty="0">
                <a:solidFill>
                  <a:srgbClr val="231F20"/>
                </a:solidFill>
                <a:latin typeface="Tahoma"/>
                <a:cs typeface="Tahoma"/>
              </a:rPr>
              <a:t>5</a:t>
            </a:r>
            <a:r>
              <a:rPr sz="1550" spc="-10" dirty="0">
                <a:solidFill>
                  <a:srgbClr val="231F20"/>
                </a:solidFill>
                <a:latin typeface="Tahoma"/>
                <a:cs typeface="Tahoma"/>
              </a:rPr>
              <a:t>000+</a:t>
            </a:r>
            <a:endParaRPr sz="1550" dirty="0">
              <a:latin typeface="Tahoma"/>
              <a:cs typeface="Tahoma"/>
            </a:endParaRPr>
          </a:p>
        </p:txBody>
      </p:sp>
      <p:sp>
        <p:nvSpPr>
          <p:cNvPr id="51" name="object 51"/>
          <p:cNvSpPr txBox="1"/>
          <p:nvPr/>
        </p:nvSpPr>
        <p:spPr>
          <a:xfrm>
            <a:off x="2986423" y="9164222"/>
            <a:ext cx="512445" cy="375285"/>
          </a:xfrm>
          <a:prstGeom prst="rect">
            <a:avLst/>
          </a:prstGeom>
        </p:spPr>
        <p:txBody>
          <a:bodyPr vert="horz" wrap="square" lIns="0" tIns="17145" rIns="0" bIns="0" rtlCol="0">
            <a:spAutoFit/>
          </a:bodyPr>
          <a:lstStyle/>
          <a:p>
            <a:pPr marL="17145">
              <a:lnSpc>
                <a:spcPts val="875"/>
              </a:lnSpc>
              <a:spcBef>
                <a:spcPts val="135"/>
              </a:spcBef>
            </a:pPr>
            <a:r>
              <a:rPr sz="750" spc="-10" dirty="0">
                <a:solidFill>
                  <a:srgbClr val="231F20"/>
                </a:solidFill>
                <a:latin typeface="Lucida Sans Unicode"/>
                <a:cs typeface="Lucida Sans Unicode"/>
              </a:rPr>
              <a:t>Exhibitors</a:t>
            </a:r>
            <a:endParaRPr sz="750" dirty="0">
              <a:latin typeface="Lucida Sans Unicode"/>
              <a:cs typeface="Lucida Sans Unicode"/>
            </a:endParaRPr>
          </a:p>
          <a:p>
            <a:pPr marL="12700">
              <a:lnSpc>
                <a:spcPts val="1835"/>
              </a:lnSpc>
            </a:pPr>
            <a:r>
              <a:rPr sz="1550" spc="-20" dirty="0">
                <a:solidFill>
                  <a:srgbClr val="231F20"/>
                </a:solidFill>
                <a:latin typeface="Tahoma"/>
                <a:cs typeface="Tahoma"/>
              </a:rPr>
              <a:t>2</a:t>
            </a:r>
            <a:r>
              <a:rPr lang="en-US" sz="1550" spc="-20" dirty="0">
                <a:solidFill>
                  <a:srgbClr val="231F20"/>
                </a:solidFill>
                <a:latin typeface="Tahoma"/>
                <a:cs typeface="Tahoma"/>
              </a:rPr>
              <a:t>5</a:t>
            </a:r>
            <a:r>
              <a:rPr sz="1550" spc="-20" dirty="0">
                <a:solidFill>
                  <a:srgbClr val="231F20"/>
                </a:solidFill>
                <a:latin typeface="Tahoma"/>
                <a:cs typeface="Tahoma"/>
              </a:rPr>
              <a:t>0+</a:t>
            </a:r>
            <a:endParaRPr sz="1550" dirty="0">
              <a:latin typeface="Tahoma"/>
              <a:cs typeface="Tahoma"/>
            </a:endParaRPr>
          </a:p>
        </p:txBody>
      </p:sp>
      <p:sp>
        <p:nvSpPr>
          <p:cNvPr id="52" name="object 52"/>
          <p:cNvSpPr txBox="1"/>
          <p:nvPr/>
        </p:nvSpPr>
        <p:spPr>
          <a:xfrm>
            <a:off x="5108484" y="9143934"/>
            <a:ext cx="722004" cy="410369"/>
          </a:xfrm>
          <a:prstGeom prst="rect">
            <a:avLst/>
          </a:prstGeom>
        </p:spPr>
        <p:txBody>
          <a:bodyPr vert="horz" wrap="square" lIns="0" tIns="30480" rIns="0" bIns="0" rtlCol="0">
            <a:spAutoFit/>
          </a:bodyPr>
          <a:lstStyle/>
          <a:p>
            <a:pPr marL="12700" algn="ctr">
              <a:lnSpc>
                <a:spcPct val="100000"/>
              </a:lnSpc>
              <a:spcBef>
                <a:spcPts val="240"/>
              </a:spcBef>
            </a:pPr>
            <a:r>
              <a:rPr sz="750" spc="-10" dirty="0">
                <a:solidFill>
                  <a:srgbClr val="231F20"/>
                </a:solidFill>
                <a:latin typeface="Lucida Sans Unicode"/>
                <a:cs typeface="Lucida Sans Unicode"/>
              </a:rPr>
              <a:t>Delegates</a:t>
            </a:r>
            <a:endParaRPr lang="en-US" sz="750" dirty="0">
              <a:latin typeface="Lucida Sans Unicode"/>
              <a:cs typeface="Lucida Sans Unicode"/>
            </a:endParaRPr>
          </a:p>
          <a:p>
            <a:pPr marL="74295" algn="ctr">
              <a:lnSpc>
                <a:spcPct val="100000"/>
              </a:lnSpc>
              <a:spcBef>
                <a:spcPts val="220"/>
              </a:spcBef>
            </a:pPr>
            <a:r>
              <a:rPr lang="en-US" sz="1550" spc="-20" dirty="0">
                <a:solidFill>
                  <a:srgbClr val="231F20"/>
                </a:solidFill>
                <a:latin typeface="Tahoma"/>
                <a:cs typeface="Tahoma"/>
              </a:rPr>
              <a:t>1500+</a:t>
            </a:r>
            <a:endParaRPr lang="en-US" sz="1550" dirty="0">
              <a:latin typeface="Tahoma"/>
              <a:cs typeface="Tahoma"/>
            </a:endParaRPr>
          </a:p>
        </p:txBody>
      </p:sp>
      <p:grpSp>
        <p:nvGrpSpPr>
          <p:cNvPr id="22" name="object 22"/>
          <p:cNvGrpSpPr/>
          <p:nvPr/>
        </p:nvGrpSpPr>
        <p:grpSpPr>
          <a:xfrm>
            <a:off x="1791031" y="8613330"/>
            <a:ext cx="610235" cy="610235"/>
            <a:chOff x="1791031" y="8613330"/>
            <a:chExt cx="610235" cy="610235"/>
          </a:xfrm>
        </p:grpSpPr>
        <p:pic>
          <p:nvPicPr>
            <p:cNvPr id="23" name="object 23"/>
            <p:cNvPicPr/>
            <p:nvPr/>
          </p:nvPicPr>
          <p:blipFill>
            <a:blip r:embed="rId10" cstate="print"/>
            <a:stretch>
              <a:fillRect/>
            </a:stretch>
          </p:blipFill>
          <p:spPr>
            <a:xfrm>
              <a:off x="1791031" y="8613330"/>
              <a:ext cx="609829" cy="609829"/>
            </a:xfrm>
            <a:prstGeom prst="rect">
              <a:avLst/>
            </a:prstGeom>
          </p:spPr>
        </p:pic>
        <p:sp>
          <p:nvSpPr>
            <p:cNvPr id="24" name="object 24"/>
            <p:cNvSpPr/>
            <p:nvPr/>
          </p:nvSpPr>
          <p:spPr>
            <a:xfrm>
              <a:off x="1907631" y="8729824"/>
              <a:ext cx="347980" cy="347980"/>
            </a:xfrm>
            <a:custGeom>
              <a:avLst/>
              <a:gdLst/>
              <a:ahLst/>
              <a:cxnLst/>
              <a:rect l="l" t="t" r="r" b="b"/>
              <a:pathLst>
                <a:path w="347980" h="347979">
                  <a:moveTo>
                    <a:pt x="173798" y="347600"/>
                  </a:moveTo>
                  <a:lnTo>
                    <a:pt x="127574" y="341396"/>
                  </a:lnTo>
                  <a:lnTo>
                    <a:pt x="86050" y="323885"/>
                  </a:lnTo>
                  <a:lnTo>
                    <a:pt x="50880" y="296718"/>
                  </a:lnTo>
                  <a:lnTo>
                    <a:pt x="23713" y="261547"/>
                  </a:lnTo>
                  <a:lnTo>
                    <a:pt x="6201" y="220024"/>
                  </a:lnTo>
                  <a:lnTo>
                    <a:pt x="0" y="173817"/>
                  </a:lnTo>
                  <a:lnTo>
                    <a:pt x="6210" y="127576"/>
                  </a:lnTo>
                  <a:lnTo>
                    <a:pt x="23741" y="86053"/>
                  </a:lnTo>
                  <a:lnTo>
                    <a:pt x="50927" y="50882"/>
                  </a:lnTo>
                  <a:lnTo>
                    <a:pt x="86107" y="23715"/>
                  </a:lnTo>
                  <a:lnTo>
                    <a:pt x="127618" y="6204"/>
                  </a:lnTo>
                  <a:lnTo>
                    <a:pt x="173798" y="0"/>
                  </a:lnTo>
                  <a:lnTo>
                    <a:pt x="219968" y="6204"/>
                  </a:lnTo>
                  <a:lnTo>
                    <a:pt x="261455" y="23715"/>
                  </a:lnTo>
                  <a:lnTo>
                    <a:pt x="296604" y="50882"/>
                  </a:lnTo>
                  <a:lnTo>
                    <a:pt x="323760" y="86053"/>
                  </a:lnTo>
                  <a:lnTo>
                    <a:pt x="341267" y="127576"/>
                  </a:lnTo>
                  <a:lnTo>
                    <a:pt x="347596" y="173817"/>
                  </a:lnTo>
                  <a:lnTo>
                    <a:pt x="341394" y="220024"/>
                  </a:lnTo>
                  <a:lnTo>
                    <a:pt x="323882" y="261547"/>
                  </a:lnTo>
                  <a:lnTo>
                    <a:pt x="296716" y="296718"/>
                  </a:lnTo>
                  <a:lnTo>
                    <a:pt x="261545" y="323885"/>
                  </a:lnTo>
                  <a:lnTo>
                    <a:pt x="220021" y="341396"/>
                  </a:lnTo>
                  <a:lnTo>
                    <a:pt x="173798" y="347600"/>
                  </a:lnTo>
                  <a:close/>
                </a:path>
              </a:pathLst>
            </a:custGeom>
            <a:solidFill>
              <a:srgbClr val="FFFFFF">
                <a:alpha val="75000"/>
              </a:srgbClr>
            </a:solidFill>
          </p:spPr>
          <p:txBody>
            <a:bodyPr wrap="square" lIns="0" tIns="0" rIns="0" bIns="0" rtlCol="0"/>
            <a:lstStyle/>
            <a:p>
              <a:endParaRPr/>
            </a:p>
          </p:txBody>
        </p:sp>
        <p:pic>
          <p:nvPicPr>
            <p:cNvPr id="25" name="object 25"/>
            <p:cNvPicPr/>
            <p:nvPr/>
          </p:nvPicPr>
          <p:blipFill>
            <a:blip r:embed="rId11" cstate="print"/>
            <a:stretch>
              <a:fillRect/>
            </a:stretch>
          </p:blipFill>
          <p:spPr>
            <a:xfrm>
              <a:off x="1976548" y="8787376"/>
              <a:ext cx="209441" cy="19501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E03DB864-5F8F-77EF-034D-EF2C49312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627" y="6998087"/>
            <a:ext cx="243777" cy="243777"/>
          </a:xfrm>
          <a:prstGeom prst="rect">
            <a:avLst/>
          </a:prstGeom>
        </p:spPr>
      </p:pic>
      <p:pic>
        <p:nvPicPr>
          <p:cNvPr id="50" name="Picture 49">
            <a:extLst>
              <a:ext uri="{FF2B5EF4-FFF2-40B4-BE49-F238E27FC236}">
                <a16:creationId xmlns:a16="http://schemas.microsoft.com/office/drawing/2014/main" id="{041B10D2-4616-1089-2B98-19B22D8106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430" y="6956812"/>
            <a:ext cx="243777" cy="243777"/>
          </a:xfrm>
          <a:prstGeom prst="rect">
            <a:avLst/>
          </a:prstGeom>
        </p:spPr>
      </p:pic>
      <p:pic>
        <p:nvPicPr>
          <p:cNvPr id="51" name="Picture 50">
            <a:extLst>
              <a:ext uri="{FF2B5EF4-FFF2-40B4-BE49-F238E27FC236}">
                <a16:creationId xmlns:a16="http://schemas.microsoft.com/office/drawing/2014/main" id="{E55781FA-4B6A-2F11-7721-EBBD67C87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876" y="6944112"/>
            <a:ext cx="243777" cy="243777"/>
          </a:xfrm>
          <a:prstGeom prst="rect">
            <a:avLst/>
          </a:prstGeom>
        </p:spPr>
      </p:pic>
      <p:pic>
        <p:nvPicPr>
          <p:cNvPr id="52" name="Picture 51">
            <a:extLst>
              <a:ext uri="{FF2B5EF4-FFF2-40B4-BE49-F238E27FC236}">
                <a16:creationId xmlns:a16="http://schemas.microsoft.com/office/drawing/2014/main" id="{751B0F66-E12A-E799-8EBF-EE1A016A7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8191" y="6944111"/>
            <a:ext cx="243777" cy="243777"/>
          </a:xfrm>
          <a:prstGeom prst="rect">
            <a:avLst/>
          </a:prstGeom>
        </p:spPr>
      </p:pic>
      <p:pic>
        <p:nvPicPr>
          <p:cNvPr id="53" name="Picture 52">
            <a:extLst>
              <a:ext uri="{FF2B5EF4-FFF2-40B4-BE49-F238E27FC236}">
                <a16:creationId xmlns:a16="http://schemas.microsoft.com/office/drawing/2014/main" id="{132B7639-BEFB-F99C-08E2-60052CFA25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1289" y="6944110"/>
            <a:ext cx="243777" cy="243777"/>
          </a:xfrm>
          <a:prstGeom prst="rect">
            <a:avLst/>
          </a:prstGeom>
        </p:spPr>
      </p:pic>
      <p:pic>
        <p:nvPicPr>
          <p:cNvPr id="43" name="Picture 42">
            <a:extLst>
              <a:ext uri="{FF2B5EF4-FFF2-40B4-BE49-F238E27FC236}">
                <a16:creationId xmlns:a16="http://schemas.microsoft.com/office/drawing/2014/main" id="{6263CC3F-9D30-85AE-2CF6-EC9ED4645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430" y="3100447"/>
            <a:ext cx="243777" cy="243777"/>
          </a:xfrm>
          <a:prstGeom prst="rect">
            <a:avLst/>
          </a:prstGeom>
        </p:spPr>
      </p:pic>
      <p:pic>
        <p:nvPicPr>
          <p:cNvPr id="42" name="Picture 41">
            <a:extLst>
              <a:ext uri="{FF2B5EF4-FFF2-40B4-BE49-F238E27FC236}">
                <a16:creationId xmlns:a16="http://schemas.microsoft.com/office/drawing/2014/main" id="{C75789A1-B7CC-159D-74B5-2D2ED954C4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627" y="3100447"/>
            <a:ext cx="243777" cy="243777"/>
          </a:xfrm>
          <a:prstGeom prst="rect">
            <a:avLst/>
          </a:prstGeom>
        </p:spPr>
      </p:pic>
      <p:grpSp>
        <p:nvGrpSpPr>
          <p:cNvPr id="2" name="object 2"/>
          <p:cNvGrpSpPr/>
          <p:nvPr/>
        </p:nvGrpSpPr>
        <p:grpSpPr>
          <a:xfrm>
            <a:off x="-3" y="10489631"/>
            <a:ext cx="7563484" cy="207010"/>
            <a:chOff x="-3" y="10489631"/>
            <a:chExt cx="7563484" cy="207010"/>
          </a:xfrm>
        </p:grpSpPr>
        <p:sp>
          <p:nvSpPr>
            <p:cNvPr id="3" name="object 3"/>
            <p:cNvSpPr/>
            <p:nvPr/>
          </p:nvSpPr>
          <p:spPr>
            <a:xfrm>
              <a:off x="-3" y="10489631"/>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solidFill>
          </p:spPr>
          <p:txBody>
            <a:bodyPr wrap="square" lIns="0" tIns="0" rIns="0" bIns="0" rtlCol="0"/>
            <a:lstStyle/>
            <a:p>
              <a:endParaRPr/>
            </a:p>
          </p:txBody>
        </p:sp>
        <p:sp>
          <p:nvSpPr>
            <p:cNvPr id="4" name="object 4"/>
            <p:cNvSpPr/>
            <p:nvPr/>
          </p:nvSpPr>
          <p:spPr>
            <a:xfrm>
              <a:off x="853377" y="10489631"/>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solidFill>
          </p:spPr>
          <p:txBody>
            <a:bodyPr wrap="square" lIns="0" tIns="0" rIns="0" bIns="0" rtlCol="0"/>
            <a:lstStyle/>
            <a:p>
              <a:endParaRPr/>
            </a:p>
          </p:txBody>
        </p:sp>
        <p:sp>
          <p:nvSpPr>
            <p:cNvPr id="5" name="object 5"/>
            <p:cNvSpPr/>
            <p:nvPr/>
          </p:nvSpPr>
          <p:spPr>
            <a:xfrm>
              <a:off x="2155998" y="10489631"/>
              <a:ext cx="5407025" cy="207010"/>
            </a:xfrm>
            <a:custGeom>
              <a:avLst/>
              <a:gdLst/>
              <a:ahLst/>
              <a:cxnLst/>
              <a:rect l="l" t="t" r="r" b="b"/>
              <a:pathLst>
                <a:path w="5407025" h="207009">
                  <a:moveTo>
                    <a:pt x="5406900" y="206452"/>
                  </a:moveTo>
                  <a:lnTo>
                    <a:pt x="0" y="206452"/>
                  </a:lnTo>
                  <a:lnTo>
                    <a:pt x="0" y="0"/>
                  </a:lnTo>
                  <a:lnTo>
                    <a:pt x="5406900" y="0"/>
                  </a:lnTo>
                  <a:lnTo>
                    <a:pt x="5406900" y="206452"/>
                  </a:lnTo>
                  <a:close/>
                </a:path>
              </a:pathLst>
            </a:custGeom>
            <a:solidFill>
              <a:srgbClr val="048141"/>
            </a:solidFill>
          </p:spPr>
          <p:txBody>
            <a:bodyPr wrap="square" lIns="0" tIns="0" rIns="0" bIns="0" rtlCol="0"/>
            <a:lstStyle/>
            <a:p>
              <a:endParaRPr/>
            </a:p>
          </p:txBody>
        </p:sp>
      </p:grpSp>
      <p:grpSp>
        <p:nvGrpSpPr>
          <p:cNvPr id="6" name="object 6"/>
          <p:cNvGrpSpPr/>
          <p:nvPr/>
        </p:nvGrpSpPr>
        <p:grpSpPr>
          <a:xfrm>
            <a:off x="-3" y="-3"/>
            <a:ext cx="7562850" cy="207010"/>
            <a:chOff x="-3" y="-3"/>
            <a:chExt cx="7562850" cy="207010"/>
          </a:xfrm>
        </p:grpSpPr>
        <p:sp>
          <p:nvSpPr>
            <p:cNvPr id="7" name="object 7"/>
            <p:cNvSpPr/>
            <p:nvPr/>
          </p:nvSpPr>
          <p:spPr>
            <a:xfrm>
              <a:off x="-3" y="-3"/>
              <a:ext cx="5452745" cy="207010"/>
            </a:xfrm>
            <a:custGeom>
              <a:avLst/>
              <a:gdLst/>
              <a:ahLst/>
              <a:cxnLst/>
              <a:rect l="l" t="t" r="r" b="b"/>
              <a:pathLst>
                <a:path w="5452745" h="207010">
                  <a:moveTo>
                    <a:pt x="0" y="206452"/>
                  </a:moveTo>
                  <a:lnTo>
                    <a:pt x="5452642" y="206452"/>
                  </a:lnTo>
                  <a:lnTo>
                    <a:pt x="5452642" y="0"/>
                  </a:lnTo>
                  <a:lnTo>
                    <a:pt x="0" y="0"/>
                  </a:lnTo>
                  <a:lnTo>
                    <a:pt x="0" y="206452"/>
                  </a:lnTo>
                  <a:close/>
                </a:path>
              </a:pathLst>
            </a:custGeom>
            <a:solidFill>
              <a:srgbClr val="D92433"/>
            </a:solidFill>
          </p:spPr>
          <p:txBody>
            <a:bodyPr wrap="square" lIns="0" tIns="0" rIns="0" bIns="0" rtlCol="0"/>
            <a:lstStyle/>
            <a:p>
              <a:endParaRPr/>
            </a:p>
          </p:txBody>
        </p:sp>
        <p:sp>
          <p:nvSpPr>
            <p:cNvPr id="8" name="object 8"/>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p>
          </p:txBody>
        </p:sp>
        <p:sp>
          <p:nvSpPr>
            <p:cNvPr id="9" name="object 9"/>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solidFill>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373767" rIns="0" bIns="0" rtlCol="0">
            <a:spAutoFit/>
          </a:bodyPr>
          <a:lstStyle/>
          <a:p>
            <a:pPr marL="12700">
              <a:lnSpc>
                <a:spcPct val="100000"/>
              </a:lnSpc>
              <a:spcBef>
                <a:spcPts val="100"/>
              </a:spcBef>
            </a:pPr>
            <a:r>
              <a:rPr spc="-95" dirty="0"/>
              <a:t>Partnership</a:t>
            </a:r>
            <a:r>
              <a:rPr spc="-114" dirty="0"/>
              <a:t> </a:t>
            </a:r>
            <a:r>
              <a:rPr spc="-105" dirty="0"/>
              <a:t>and</a:t>
            </a:r>
            <a:r>
              <a:rPr spc="-114" dirty="0"/>
              <a:t> </a:t>
            </a:r>
            <a:r>
              <a:rPr spc="-105" dirty="0"/>
              <a:t>Sponsorship</a:t>
            </a:r>
            <a:r>
              <a:rPr spc="-110" dirty="0"/>
              <a:t> </a:t>
            </a:r>
            <a:r>
              <a:rPr spc="-75" dirty="0"/>
              <a:t>Opportunities</a:t>
            </a:r>
          </a:p>
        </p:txBody>
      </p:sp>
      <p:sp>
        <p:nvSpPr>
          <p:cNvPr id="38" name="object 38"/>
          <p:cNvSpPr txBox="1"/>
          <p:nvPr/>
        </p:nvSpPr>
        <p:spPr>
          <a:xfrm>
            <a:off x="333568" y="1283567"/>
            <a:ext cx="6835140" cy="387286"/>
          </a:xfrm>
          <a:prstGeom prst="rect">
            <a:avLst/>
          </a:prstGeom>
        </p:spPr>
        <p:txBody>
          <a:bodyPr vert="horz" wrap="square" lIns="0" tIns="17780" rIns="0" bIns="0" rtlCol="0">
            <a:spAutoFit/>
          </a:bodyPr>
          <a:lstStyle/>
          <a:p>
            <a:pPr marL="12700" marR="5080">
              <a:lnSpc>
                <a:spcPct val="99500"/>
              </a:lnSpc>
              <a:spcBef>
                <a:spcPts val="140"/>
              </a:spcBef>
            </a:pPr>
            <a:r>
              <a:rPr sz="1200" dirty="0">
                <a:solidFill>
                  <a:srgbClr val="1F1D1D"/>
                </a:solidFill>
                <a:latin typeface="+mj-lt"/>
                <a:cs typeface="Arial MT"/>
              </a:rPr>
              <a:t>The</a:t>
            </a:r>
            <a:r>
              <a:rPr sz="1200" spc="-40" dirty="0">
                <a:solidFill>
                  <a:srgbClr val="1F1D1D"/>
                </a:solidFill>
                <a:latin typeface="+mj-lt"/>
                <a:cs typeface="Arial MT"/>
              </a:rPr>
              <a:t> </a:t>
            </a:r>
            <a:r>
              <a:rPr sz="1200" spc="-25" dirty="0">
                <a:solidFill>
                  <a:srgbClr val="1F1D1D"/>
                </a:solidFill>
                <a:latin typeface="+mj-lt"/>
                <a:cs typeface="Arial MT"/>
              </a:rPr>
              <a:t>Summit</a:t>
            </a:r>
            <a:r>
              <a:rPr sz="1200" spc="-40" dirty="0">
                <a:solidFill>
                  <a:srgbClr val="1F1D1D"/>
                </a:solidFill>
                <a:latin typeface="+mj-lt"/>
                <a:cs typeface="Arial MT"/>
              </a:rPr>
              <a:t> </a:t>
            </a:r>
            <a:r>
              <a:rPr sz="1200" dirty="0">
                <a:solidFill>
                  <a:srgbClr val="1F1D1D"/>
                </a:solidFill>
                <a:latin typeface="+mj-lt"/>
                <a:cs typeface="Arial MT"/>
              </a:rPr>
              <a:t>offers</a:t>
            </a:r>
            <a:r>
              <a:rPr sz="1200" spc="-40" dirty="0">
                <a:solidFill>
                  <a:srgbClr val="1F1D1D"/>
                </a:solidFill>
                <a:latin typeface="+mj-lt"/>
                <a:cs typeface="Arial MT"/>
              </a:rPr>
              <a:t> </a:t>
            </a:r>
            <a:r>
              <a:rPr sz="1200" dirty="0">
                <a:solidFill>
                  <a:srgbClr val="1F1D1D"/>
                </a:solidFill>
                <a:latin typeface="+mj-lt"/>
                <a:cs typeface="Arial MT"/>
              </a:rPr>
              <a:t>several</a:t>
            </a:r>
            <a:r>
              <a:rPr sz="1200" spc="-40" dirty="0">
                <a:solidFill>
                  <a:srgbClr val="1F1D1D"/>
                </a:solidFill>
                <a:latin typeface="+mj-lt"/>
                <a:cs typeface="Arial MT"/>
              </a:rPr>
              <a:t> </a:t>
            </a:r>
            <a:r>
              <a:rPr sz="1200" dirty="0">
                <a:solidFill>
                  <a:srgbClr val="1F1D1D"/>
                </a:solidFill>
                <a:latin typeface="+mj-lt"/>
                <a:cs typeface="Arial MT"/>
              </a:rPr>
              <a:t>partnership</a:t>
            </a:r>
            <a:r>
              <a:rPr sz="1200" spc="-40" dirty="0">
                <a:solidFill>
                  <a:srgbClr val="1F1D1D"/>
                </a:solidFill>
                <a:latin typeface="+mj-lt"/>
                <a:cs typeface="Arial MT"/>
              </a:rPr>
              <a:t> </a:t>
            </a:r>
            <a:r>
              <a:rPr sz="1200" dirty="0">
                <a:solidFill>
                  <a:srgbClr val="1F1D1D"/>
                </a:solidFill>
                <a:latin typeface="+mj-lt"/>
                <a:cs typeface="Arial MT"/>
              </a:rPr>
              <a:t>and</a:t>
            </a:r>
            <a:r>
              <a:rPr sz="1200" spc="-40" dirty="0">
                <a:solidFill>
                  <a:srgbClr val="1F1D1D"/>
                </a:solidFill>
                <a:latin typeface="+mj-lt"/>
                <a:cs typeface="Arial MT"/>
              </a:rPr>
              <a:t> </a:t>
            </a:r>
            <a:r>
              <a:rPr sz="1200" dirty="0">
                <a:solidFill>
                  <a:srgbClr val="1F1D1D"/>
                </a:solidFill>
                <a:latin typeface="+mj-lt"/>
                <a:cs typeface="Arial MT"/>
              </a:rPr>
              <a:t>sponsorship</a:t>
            </a:r>
            <a:r>
              <a:rPr sz="1200" spc="-40" dirty="0">
                <a:solidFill>
                  <a:srgbClr val="1F1D1D"/>
                </a:solidFill>
                <a:latin typeface="+mj-lt"/>
                <a:cs typeface="Arial MT"/>
              </a:rPr>
              <a:t> </a:t>
            </a:r>
            <a:r>
              <a:rPr sz="1200" dirty="0">
                <a:solidFill>
                  <a:srgbClr val="1F1D1D"/>
                </a:solidFill>
                <a:latin typeface="+mj-lt"/>
                <a:cs typeface="Arial MT"/>
              </a:rPr>
              <a:t>packages</a:t>
            </a:r>
            <a:r>
              <a:rPr sz="1200" spc="-40" dirty="0">
                <a:solidFill>
                  <a:srgbClr val="1F1D1D"/>
                </a:solidFill>
                <a:latin typeface="+mj-lt"/>
                <a:cs typeface="Arial MT"/>
              </a:rPr>
              <a:t> </a:t>
            </a:r>
            <a:r>
              <a:rPr sz="1200" dirty="0">
                <a:solidFill>
                  <a:srgbClr val="1F1D1D"/>
                </a:solidFill>
                <a:latin typeface="+mj-lt"/>
                <a:cs typeface="Arial MT"/>
              </a:rPr>
              <a:t>tailored</a:t>
            </a:r>
            <a:r>
              <a:rPr sz="1200" spc="-40" dirty="0">
                <a:solidFill>
                  <a:srgbClr val="1F1D1D"/>
                </a:solidFill>
                <a:latin typeface="+mj-lt"/>
                <a:cs typeface="Arial MT"/>
              </a:rPr>
              <a:t> </a:t>
            </a:r>
            <a:r>
              <a:rPr sz="1200" dirty="0">
                <a:solidFill>
                  <a:srgbClr val="1F1D1D"/>
                </a:solidFill>
                <a:latin typeface="+mj-lt"/>
                <a:cs typeface="Arial MT"/>
              </a:rPr>
              <a:t>to</a:t>
            </a:r>
            <a:r>
              <a:rPr sz="1200" spc="-40" dirty="0">
                <a:solidFill>
                  <a:srgbClr val="1F1D1D"/>
                </a:solidFill>
                <a:latin typeface="+mj-lt"/>
                <a:cs typeface="Arial MT"/>
              </a:rPr>
              <a:t> </a:t>
            </a:r>
            <a:r>
              <a:rPr sz="1200" dirty="0">
                <a:solidFill>
                  <a:srgbClr val="1F1D1D"/>
                </a:solidFill>
                <a:latin typeface="+mj-lt"/>
                <a:cs typeface="Arial MT"/>
              </a:rPr>
              <a:t>enhance</a:t>
            </a:r>
            <a:r>
              <a:rPr sz="1200" spc="-35" dirty="0">
                <a:solidFill>
                  <a:srgbClr val="1F1D1D"/>
                </a:solidFill>
                <a:latin typeface="+mj-lt"/>
                <a:cs typeface="Arial MT"/>
              </a:rPr>
              <a:t> </a:t>
            </a:r>
            <a:r>
              <a:rPr sz="1200" dirty="0">
                <a:solidFill>
                  <a:srgbClr val="1F1D1D"/>
                </a:solidFill>
                <a:latin typeface="+mj-lt"/>
                <a:cs typeface="Arial MT"/>
              </a:rPr>
              <a:t>brand</a:t>
            </a:r>
            <a:r>
              <a:rPr sz="1200" spc="-40" dirty="0">
                <a:solidFill>
                  <a:srgbClr val="1F1D1D"/>
                </a:solidFill>
                <a:latin typeface="+mj-lt"/>
                <a:cs typeface="Arial MT"/>
              </a:rPr>
              <a:t> </a:t>
            </a:r>
            <a:r>
              <a:rPr sz="1200" spc="-10" dirty="0">
                <a:solidFill>
                  <a:srgbClr val="1F1D1D"/>
                </a:solidFill>
                <a:latin typeface="+mj-lt"/>
                <a:cs typeface="Arial MT"/>
              </a:rPr>
              <a:t>visibility</a:t>
            </a:r>
            <a:r>
              <a:rPr sz="1200" spc="-10" dirty="0">
                <a:solidFill>
                  <a:srgbClr val="1F1D1D"/>
                </a:solidFill>
                <a:latin typeface="+mj-lt"/>
                <a:cs typeface="PMingLiU-ExtB"/>
              </a:rPr>
              <a:t>, </a:t>
            </a:r>
            <a:r>
              <a:rPr sz="1200" dirty="0">
                <a:solidFill>
                  <a:srgbClr val="1F1D1D"/>
                </a:solidFill>
                <a:latin typeface="+mj-lt"/>
                <a:cs typeface="Arial MT"/>
              </a:rPr>
              <a:t>provide</a:t>
            </a:r>
            <a:r>
              <a:rPr sz="1200" spc="20" dirty="0">
                <a:solidFill>
                  <a:srgbClr val="1F1D1D"/>
                </a:solidFill>
                <a:latin typeface="+mj-lt"/>
                <a:cs typeface="Arial MT"/>
              </a:rPr>
              <a:t> </a:t>
            </a:r>
            <a:r>
              <a:rPr sz="1200" dirty="0">
                <a:solidFill>
                  <a:srgbClr val="1F1D1D"/>
                </a:solidFill>
                <a:latin typeface="+mj-lt"/>
                <a:cs typeface="Arial MT"/>
              </a:rPr>
              <a:t>speaking</a:t>
            </a:r>
            <a:r>
              <a:rPr sz="1200" spc="25" dirty="0">
                <a:solidFill>
                  <a:srgbClr val="1F1D1D"/>
                </a:solidFill>
                <a:latin typeface="+mj-lt"/>
                <a:cs typeface="Arial MT"/>
              </a:rPr>
              <a:t> </a:t>
            </a:r>
            <a:r>
              <a:rPr sz="1200" dirty="0">
                <a:solidFill>
                  <a:srgbClr val="1F1D1D"/>
                </a:solidFill>
                <a:latin typeface="+mj-lt"/>
                <a:cs typeface="Arial MT"/>
              </a:rPr>
              <a:t>opportunities</a:t>
            </a:r>
            <a:r>
              <a:rPr sz="1200" dirty="0">
                <a:solidFill>
                  <a:srgbClr val="1F1D1D"/>
                </a:solidFill>
                <a:latin typeface="+mj-lt"/>
                <a:cs typeface="PMingLiU-ExtB"/>
              </a:rPr>
              <a:t>,</a:t>
            </a:r>
            <a:r>
              <a:rPr lang="en-US" sz="1200" dirty="0">
                <a:solidFill>
                  <a:srgbClr val="1F1D1D"/>
                </a:solidFill>
                <a:latin typeface="+mj-lt"/>
                <a:cs typeface="PMingLiU-ExtB"/>
              </a:rPr>
              <a:t> youth mentorship,</a:t>
            </a:r>
            <a:r>
              <a:rPr sz="1200" spc="40" dirty="0">
                <a:solidFill>
                  <a:srgbClr val="1F1D1D"/>
                </a:solidFill>
                <a:latin typeface="+mj-lt"/>
                <a:cs typeface="PMingLiU-ExtB"/>
              </a:rPr>
              <a:t> </a:t>
            </a:r>
            <a:r>
              <a:rPr sz="1200" dirty="0">
                <a:solidFill>
                  <a:srgbClr val="1F1D1D"/>
                </a:solidFill>
                <a:latin typeface="+mj-lt"/>
                <a:cs typeface="Arial MT"/>
              </a:rPr>
              <a:t>exhibition</a:t>
            </a:r>
            <a:r>
              <a:rPr sz="1200" spc="25" dirty="0">
                <a:solidFill>
                  <a:srgbClr val="1F1D1D"/>
                </a:solidFill>
                <a:latin typeface="+mj-lt"/>
                <a:cs typeface="Arial MT"/>
              </a:rPr>
              <a:t> </a:t>
            </a:r>
            <a:r>
              <a:rPr sz="1200" dirty="0">
                <a:solidFill>
                  <a:srgbClr val="1F1D1D"/>
                </a:solidFill>
                <a:latin typeface="+mj-lt"/>
                <a:cs typeface="Arial MT"/>
              </a:rPr>
              <a:t>spaces</a:t>
            </a:r>
            <a:r>
              <a:rPr sz="1200" dirty="0">
                <a:solidFill>
                  <a:srgbClr val="1F1D1D"/>
                </a:solidFill>
                <a:latin typeface="+mj-lt"/>
                <a:cs typeface="PMingLiU-ExtB"/>
              </a:rPr>
              <a:t>,</a:t>
            </a:r>
            <a:r>
              <a:rPr sz="1200" spc="40" dirty="0">
                <a:solidFill>
                  <a:srgbClr val="1F1D1D"/>
                </a:solidFill>
                <a:latin typeface="+mj-lt"/>
                <a:cs typeface="PMingLiU-ExtB"/>
              </a:rPr>
              <a:t> </a:t>
            </a:r>
            <a:r>
              <a:rPr sz="1200" dirty="0">
                <a:solidFill>
                  <a:srgbClr val="1F1D1D"/>
                </a:solidFill>
                <a:latin typeface="+mj-lt"/>
                <a:cs typeface="Arial MT"/>
              </a:rPr>
              <a:t>and</a:t>
            </a:r>
            <a:r>
              <a:rPr sz="1200" spc="25" dirty="0">
                <a:solidFill>
                  <a:srgbClr val="1F1D1D"/>
                </a:solidFill>
                <a:latin typeface="+mj-lt"/>
                <a:cs typeface="Arial MT"/>
              </a:rPr>
              <a:t> </a:t>
            </a:r>
            <a:r>
              <a:rPr sz="1200" dirty="0">
                <a:solidFill>
                  <a:srgbClr val="1F1D1D"/>
                </a:solidFill>
                <a:latin typeface="+mj-lt"/>
                <a:cs typeface="Arial MT"/>
              </a:rPr>
              <a:t>grant</a:t>
            </a:r>
            <a:r>
              <a:rPr sz="1200" spc="20" dirty="0">
                <a:solidFill>
                  <a:srgbClr val="1F1D1D"/>
                </a:solidFill>
                <a:latin typeface="+mj-lt"/>
                <a:cs typeface="Arial MT"/>
              </a:rPr>
              <a:t> </a:t>
            </a:r>
            <a:r>
              <a:rPr sz="1200" spc="-10" dirty="0">
                <a:solidFill>
                  <a:srgbClr val="1F1D1D"/>
                </a:solidFill>
                <a:latin typeface="+mj-lt"/>
                <a:cs typeface="Arial MT"/>
              </a:rPr>
              <a:t>access</a:t>
            </a:r>
            <a:r>
              <a:rPr sz="1200" spc="25" dirty="0">
                <a:solidFill>
                  <a:srgbClr val="1F1D1D"/>
                </a:solidFill>
                <a:latin typeface="+mj-lt"/>
                <a:cs typeface="Arial MT"/>
              </a:rPr>
              <a:t> </a:t>
            </a:r>
            <a:r>
              <a:rPr sz="1200" dirty="0">
                <a:solidFill>
                  <a:srgbClr val="1F1D1D"/>
                </a:solidFill>
                <a:latin typeface="+mj-lt"/>
                <a:cs typeface="Arial MT"/>
              </a:rPr>
              <a:t>to</a:t>
            </a:r>
            <a:r>
              <a:rPr sz="1200" spc="20" dirty="0">
                <a:solidFill>
                  <a:srgbClr val="1F1D1D"/>
                </a:solidFill>
                <a:latin typeface="+mj-lt"/>
                <a:cs typeface="Arial MT"/>
              </a:rPr>
              <a:t> </a:t>
            </a:r>
            <a:r>
              <a:rPr sz="1200" dirty="0">
                <a:solidFill>
                  <a:srgbClr val="1F1D1D"/>
                </a:solidFill>
                <a:latin typeface="+mj-lt"/>
                <a:cs typeface="Arial MT"/>
              </a:rPr>
              <a:t>exclusive</a:t>
            </a:r>
            <a:r>
              <a:rPr sz="1200" spc="25" dirty="0">
                <a:solidFill>
                  <a:srgbClr val="1F1D1D"/>
                </a:solidFill>
                <a:latin typeface="+mj-lt"/>
                <a:cs typeface="Arial MT"/>
              </a:rPr>
              <a:t> </a:t>
            </a:r>
            <a:r>
              <a:rPr sz="1200" spc="-10" dirty="0">
                <a:solidFill>
                  <a:srgbClr val="1F1D1D"/>
                </a:solidFill>
                <a:latin typeface="+mj-lt"/>
                <a:cs typeface="Arial MT"/>
              </a:rPr>
              <a:t>networking events</a:t>
            </a:r>
            <a:r>
              <a:rPr lang="en-US" sz="1200" spc="-10" dirty="0">
                <a:solidFill>
                  <a:srgbClr val="1F1D1D"/>
                </a:solidFill>
                <a:latin typeface="+mj-lt"/>
                <a:cs typeface="Arial MT"/>
              </a:rPr>
              <a:t> </a:t>
            </a:r>
            <a:endParaRPr sz="1200" dirty="0">
              <a:latin typeface="+mj-lt"/>
              <a:cs typeface="PMingLiU-ExtB"/>
            </a:endParaRPr>
          </a:p>
        </p:txBody>
      </p:sp>
      <p:sp>
        <p:nvSpPr>
          <p:cNvPr id="39" name="object 39"/>
          <p:cNvSpPr txBox="1"/>
          <p:nvPr/>
        </p:nvSpPr>
        <p:spPr>
          <a:xfrm>
            <a:off x="2583993" y="10157651"/>
            <a:ext cx="2395220"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1603C"/>
                </a:solidFill>
                <a:latin typeface="Lucida Sans Unicode"/>
                <a:cs typeface="Lucida Sans Unicode"/>
                <a:hlinkClick r:id="rId3"/>
              </a:rPr>
              <a:t>www.uasingishuchamber.co.ke</a:t>
            </a:r>
            <a:endParaRPr sz="1200">
              <a:latin typeface="Lucida Sans Unicode"/>
              <a:cs typeface="Lucida Sans Unicode"/>
            </a:endParaRPr>
          </a:p>
        </p:txBody>
      </p:sp>
      <p:graphicFrame>
        <p:nvGraphicFramePr>
          <p:cNvPr id="40" name="Table 39">
            <a:extLst>
              <a:ext uri="{FF2B5EF4-FFF2-40B4-BE49-F238E27FC236}">
                <a16:creationId xmlns:a16="http://schemas.microsoft.com/office/drawing/2014/main" id="{036E716B-E9CB-B51F-E4CA-0F1E9D6DF8F4}"/>
              </a:ext>
            </a:extLst>
          </p:cNvPr>
          <p:cNvGraphicFramePr>
            <a:graphicFrameLocks noGrp="1"/>
          </p:cNvGraphicFramePr>
          <p:nvPr>
            <p:extLst>
              <p:ext uri="{D42A27DB-BD31-4B8C-83A1-F6EECF244321}">
                <p14:modId xmlns:p14="http://schemas.microsoft.com/office/powerpoint/2010/main" val="930517264"/>
              </p:ext>
            </p:extLst>
          </p:nvPr>
        </p:nvGraphicFramePr>
        <p:xfrm>
          <a:off x="349442" y="1900168"/>
          <a:ext cx="6819264" cy="5400040"/>
        </p:xfrm>
        <a:graphic>
          <a:graphicData uri="http://schemas.openxmlformats.org/drawingml/2006/table">
            <a:tbl>
              <a:tblPr firstRow="1" bandRow="1">
                <a:tableStyleId>{5FD0F851-EC5A-4D38-B0AD-8093EC10F338}</a:tableStyleId>
              </a:tblPr>
              <a:tblGrid>
                <a:gridCol w="1523808">
                  <a:extLst>
                    <a:ext uri="{9D8B030D-6E8A-4147-A177-3AD203B41FA5}">
                      <a16:colId xmlns:a16="http://schemas.microsoft.com/office/drawing/2014/main" val="897638460"/>
                    </a:ext>
                  </a:extLst>
                </a:gridCol>
                <a:gridCol w="990600">
                  <a:extLst>
                    <a:ext uri="{9D8B030D-6E8A-4147-A177-3AD203B41FA5}">
                      <a16:colId xmlns:a16="http://schemas.microsoft.com/office/drawing/2014/main" val="3930088044"/>
                    </a:ext>
                  </a:extLst>
                </a:gridCol>
                <a:gridCol w="895224">
                  <a:extLst>
                    <a:ext uri="{9D8B030D-6E8A-4147-A177-3AD203B41FA5}">
                      <a16:colId xmlns:a16="http://schemas.microsoft.com/office/drawing/2014/main" val="1730451813"/>
                    </a:ext>
                  </a:extLst>
                </a:gridCol>
                <a:gridCol w="1136544">
                  <a:extLst>
                    <a:ext uri="{9D8B030D-6E8A-4147-A177-3AD203B41FA5}">
                      <a16:colId xmlns:a16="http://schemas.microsoft.com/office/drawing/2014/main" val="45006842"/>
                    </a:ext>
                  </a:extLst>
                </a:gridCol>
                <a:gridCol w="1136544">
                  <a:extLst>
                    <a:ext uri="{9D8B030D-6E8A-4147-A177-3AD203B41FA5}">
                      <a16:colId xmlns:a16="http://schemas.microsoft.com/office/drawing/2014/main" val="374208102"/>
                    </a:ext>
                  </a:extLst>
                </a:gridCol>
                <a:gridCol w="1136544">
                  <a:extLst>
                    <a:ext uri="{9D8B030D-6E8A-4147-A177-3AD203B41FA5}">
                      <a16:colId xmlns:a16="http://schemas.microsoft.com/office/drawing/2014/main" val="811472004"/>
                    </a:ext>
                  </a:extLst>
                </a:gridCol>
              </a:tblGrid>
              <a:tr h="370840">
                <a:tc>
                  <a:txBody>
                    <a:bodyPr/>
                    <a:lstStyle/>
                    <a:p>
                      <a:r>
                        <a:rPr lang="en-US" sz="1100" b="1" dirty="0"/>
                        <a:t>Package</a:t>
                      </a:r>
                    </a:p>
                  </a:txBody>
                  <a:tcPr/>
                </a:tc>
                <a:tc>
                  <a:txBody>
                    <a:bodyPr/>
                    <a:lstStyle/>
                    <a:p>
                      <a:r>
                        <a:rPr lang="en-US" sz="1100" dirty="0"/>
                        <a:t>Platinum</a:t>
                      </a:r>
                    </a:p>
                  </a:txBody>
                  <a:tcPr/>
                </a:tc>
                <a:tc>
                  <a:txBody>
                    <a:bodyPr/>
                    <a:lstStyle/>
                    <a:p>
                      <a:r>
                        <a:rPr lang="en-US" sz="1100" dirty="0"/>
                        <a:t>Gold</a:t>
                      </a:r>
                    </a:p>
                  </a:txBody>
                  <a:tcPr/>
                </a:tc>
                <a:tc>
                  <a:txBody>
                    <a:bodyPr/>
                    <a:lstStyle/>
                    <a:p>
                      <a:r>
                        <a:rPr lang="en-US" sz="1100" dirty="0"/>
                        <a:t>Silver</a:t>
                      </a:r>
                    </a:p>
                  </a:txBody>
                  <a:tcPr/>
                </a:tc>
                <a:tc>
                  <a:txBody>
                    <a:bodyPr/>
                    <a:lstStyle/>
                    <a:p>
                      <a:r>
                        <a:rPr lang="en-US" sz="1100" dirty="0"/>
                        <a:t>Bronze</a:t>
                      </a:r>
                    </a:p>
                  </a:txBody>
                  <a:tcPr/>
                </a:tc>
                <a:tc>
                  <a:txBody>
                    <a:bodyPr/>
                    <a:lstStyle/>
                    <a:p>
                      <a:r>
                        <a:rPr lang="en-US" sz="1100" dirty="0"/>
                        <a:t>Brass</a:t>
                      </a:r>
                    </a:p>
                  </a:txBody>
                  <a:tcPr/>
                </a:tc>
                <a:extLst>
                  <a:ext uri="{0D108BD9-81ED-4DB2-BD59-A6C34878D82A}">
                    <a16:rowId xmlns:a16="http://schemas.microsoft.com/office/drawing/2014/main" val="3482128148"/>
                  </a:ext>
                </a:extLst>
              </a:tr>
              <a:tr h="370840">
                <a:tc>
                  <a:txBody>
                    <a:bodyPr/>
                    <a:lstStyle/>
                    <a:p>
                      <a:r>
                        <a:rPr lang="en-US" sz="1100" b="0" dirty="0"/>
                        <a:t>VALUE</a:t>
                      </a:r>
                    </a:p>
                  </a:txBody>
                  <a:tcPr/>
                </a:tc>
                <a:tc>
                  <a:txBody>
                    <a:bodyPr/>
                    <a:lstStyle/>
                    <a:p>
                      <a:r>
                        <a:rPr lang="en-US" sz="1100" b="0" dirty="0"/>
                        <a:t>2,000,000</a:t>
                      </a:r>
                    </a:p>
                  </a:txBody>
                  <a:tcPr/>
                </a:tc>
                <a:tc>
                  <a:txBody>
                    <a:bodyPr/>
                    <a:lstStyle/>
                    <a:p>
                      <a:r>
                        <a:rPr lang="en-US" sz="1100" b="0" dirty="0"/>
                        <a:t>1,000,000</a:t>
                      </a:r>
                    </a:p>
                  </a:txBody>
                  <a:tcPr/>
                </a:tc>
                <a:tc>
                  <a:txBody>
                    <a:bodyPr/>
                    <a:lstStyle/>
                    <a:p>
                      <a:r>
                        <a:rPr lang="en-US" sz="1100" b="0" dirty="0"/>
                        <a:t>500,000</a:t>
                      </a:r>
                    </a:p>
                  </a:txBody>
                  <a:tcPr/>
                </a:tc>
                <a:tc>
                  <a:txBody>
                    <a:bodyPr/>
                    <a:lstStyle/>
                    <a:p>
                      <a:r>
                        <a:rPr lang="en-US" sz="1100" b="0" dirty="0"/>
                        <a:t>250,000</a:t>
                      </a:r>
                    </a:p>
                  </a:txBody>
                  <a:tcPr/>
                </a:tc>
                <a:tc>
                  <a:txBody>
                    <a:bodyPr/>
                    <a:lstStyle/>
                    <a:p>
                      <a:r>
                        <a:rPr lang="en-US" sz="1100" b="0" dirty="0"/>
                        <a:t>100,000</a:t>
                      </a:r>
                    </a:p>
                  </a:txBody>
                  <a:tcPr/>
                </a:tc>
                <a:extLst>
                  <a:ext uri="{0D108BD9-81ED-4DB2-BD59-A6C34878D82A}">
                    <a16:rowId xmlns:a16="http://schemas.microsoft.com/office/drawing/2014/main" val="1311778142"/>
                  </a:ext>
                </a:extLst>
              </a:tr>
              <a:tr h="370840">
                <a:tc>
                  <a:txBody>
                    <a:bodyPr/>
                    <a:lstStyle/>
                    <a:p>
                      <a:r>
                        <a:rPr lang="en-US" sz="1100" b="0" dirty="0"/>
                        <a:t>PRESENTATION </a:t>
                      </a:r>
                    </a:p>
                  </a:txBody>
                  <a:tcPr/>
                </a:tc>
                <a:tc>
                  <a:txBody>
                    <a:bodyPr/>
                    <a:lstStyle/>
                    <a:p>
                      <a:pPr marL="228600" indent="-228600">
                        <a:buAutoNum type="arabicPlain" startAt="45"/>
                      </a:pPr>
                      <a:r>
                        <a:rPr lang="en-US" sz="1100" b="0" dirty="0"/>
                        <a:t>MINUTES</a:t>
                      </a:r>
                    </a:p>
                  </a:txBody>
                  <a:tcPr/>
                </a:tc>
                <a:tc>
                  <a:txBody>
                    <a:bodyPr/>
                    <a:lstStyle/>
                    <a:p>
                      <a:r>
                        <a:rPr lang="en-US" sz="1100" b="0" dirty="0"/>
                        <a:t>25 MINUTES</a:t>
                      </a:r>
                    </a:p>
                  </a:txBody>
                  <a:tcPr/>
                </a:tc>
                <a:tc>
                  <a:txBody>
                    <a:bodyPr/>
                    <a:lstStyle/>
                    <a:p>
                      <a:r>
                        <a:rPr lang="en-US" sz="1100" b="0" dirty="0"/>
                        <a:t>10 MINUTES</a:t>
                      </a:r>
                    </a:p>
                  </a:txBody>
                  <a:tcPr/>
                </a:tc>
                <a:tc>
                  <a:txBody>
                    <a:bodyPr/>
                    <a:lstStyle/>
                    <a:p>
                      <a:r>
                        <a:rPr lang="en-US" sz="1100" b="0" dirty="0"/>
                        <a:t>5 MINUTES</a:t>
                      </a:r>
                    </a:p>
                  </a:txBody>
                  <a:tcPr/>
                </a:tc>
                <a:tc>
                  <a:txBody>
                    <a:bodyPr/>
                    <a:lstStyle/>
                    <a:p>
                      <a:r>
                        <a:rPr lang="en-US" sz="1100" b="0" i="1" dirty="0"/>
                        <a:t>X</a:t>
                      </a:r>
                    </a:p>
                  </a:txBody>
                  <a:tcPr/>
                </a:tc>
                <a:extLst>
                  <a:ext uri="{0D108BD9-81ED-4DB2-BD59-A6C34878D82A}">
                    <a16:rowId xmlns:a16="http://schemas.microsoft.com/office/drawing/2014/main" val="840871220"/>
                  </a:ext>
                </a:extLst>
              </a:tr>
              <a:tr h="370840">
                <a:tc>
                  <a:txBody>
                    <a:bodyPr/>
                    <a:lstStyle/>
                    <a:p>
                      <a:r>
                        <a:rPr lang="en-US" sz="1100" b="0" dirty="0"/>
                        <a:t>PANELIST</a:t>
                      </a:r>
                    </a:p>
                  </a:txBody>
                  <a:tcPr/>
                </a:tc>
                <a:tc>
                  <a:txBody>
                    <a:bodyPr/>
                    <a:lstStyle/>
                    <a:p>
                      <a:pPr marL="0" indent="0">
                        <a:buNone/>
                      </a:pPr>
                      <a:endParaRPr lang="en-US" sz="1100" b="0" dirty="0"/>
                    </a:p>
                  </a:txBody>
                  <a:tcPr/>
                </a:tc>
                <a:tc>
                  <a:txBody>
                    <a:bodyPr/>
                    <a:lstStyle/>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p>
                      <a:endParaRPr lang="en-US" sz="1100" b="0" i="1" dirty="0"/>
                    </a:p>
                  </a:txBody>
                  <a:tcPr/>
                </a:tc>
                <a:extLst>
                  <a:ext uri="{0D108BD9-81ED-4DB2-BD59-A6C34878D82A}">
                    <a16:rowId xmlns:a16="http://schemas.microsoft.com/office/drawing/2014/main" val="3331924416"/>
                  </a:ext>
                </a:extLst>
              </a:tr>
              <a:tr h="370840">
                <a:tc>
                  <a:txBody>
                    <a:bodyPr/>
                    <a:lstStyle/>
                    <a:p>
                      <a:r>
                        <a:rPr lang="en-US" sz="1100" b="0" dirty="0"/>
                        <a:t>FEATURE IN CHAMBER MAGAZINE</a:t>
                      </a:r>
                    </a:p>
                  </a:txBody>
                  <a:tcPr/>
                </a:tc>
                <a:tc>
                  <a:txBody>
                    <a:bodyPr/>
                    <a:lstStyle/>
                    <a:p>
                      <a:pPr marL="0" indent="0">
                        <a:buNone/>
                      </a:pPr>
                      <a:endParaRPr lang="en-US" sz="1100" b="0" dirty="0"/>
                    </a:p>
                  </a:txBody>
                  <a:tcPr/>
                </a:tc>
                <a:tc>
                  <a:txBody>
                    <a:bodyPr/>
                    <a:lstStyle/>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txBody>
                  <a:tcPr/>
                </a:tc>
                <a:extLst>
                  <a:ext uri="{0D108BD9-81ED-4DB2-BD59-A6C34878D82A}">
                    <a16:rowId xmlns:a16="http://schemas.microsoft.com/office/drawing/2014/main" val="3899914928"/>
                  </a:ext>
                </a:extLst>
              </a:tr>
              <a:tr h="370840">
                <a:tc>
                  <a:txBody>
                    <a:bodyPr/>
                    <a:lstStyle/>
                    <a:p>
                      <a:r>
                        <a:rPr lang="en-US" sz="1100" b="0" dirty="0"/>
                        <a:t>DISPLAY AND EXHIBITION SPACE</a:t>
                      </a:r>
                    </a:p>
                  </a:txBody>
                  <a:tcPr/>
                </a:tc>
                <a:tc>
                  <a:txBody>
                    <a:bodyPr/>
                    <a:lstStyle/>
                    <a:p>
                      <a:pPr marL="0" indent="0">
                        <a:buNone/>
                      </a:pPr>
                      <a:r>
                        <a:rPr lang="en-US" sz="1100" b="0" dirty="0"/>
                        <a:t>9*3</a:t>
                      </a:r>
                    </a:p>
                  </a:txBody>
                  <a:tcPr/>
                </a:tc>
                <a:tc>
                  <a:txBody>
                    <a:bodyPr/>
                    <a:lstStyle/>
                    <a:p>
                      <a:r>
                        <a:rPr lang="en-US" sz="1100" b="0" dirty="0"/>
                        <a:t>6*3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6*3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3*3</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3*3</a:t>
                      </a:r>
                    </a:p>
                  </a:txBody>
                  <a:tcPr/>
                </a:tc>
                <a:extLst>
                  <a:ext uri="{0D108BD9-81ED-4DB2-BD59-A6C34878D82A}">
                    <a16:rowId xmlns:a16="http://schemas.microsoft.com/office/drawing/2014/main" val="493775298"/>
                  </a:ext>
                </a:extLst>
              </a:tr>
              <a:tr h="370840">
                <a:tc>
                  <a:txBody>
                    <a:bodyPr/>
                    <a:lstStyle/>
                    <a:p>
                      <a:r>
                        <a:rPr lang="en-US" sz="1100" b="0" dirty="0"/>
                        <a:t>MEDIA AND SOCIAL MEDIA COVERAGE</a:t>
                      </a:r>
                    </a:p>
                  </a:txBody>
                  <a:tcPr/>
                </a:tc>
                <a:tc>
                  <a:txBody>
                    <a:bodyPr/>
                    <a:lstStyle/>
                    <a:p>
                      <a:pPr marL="0" indent="0">
                        <a:buNone/>
                      </a:pPr>
                      <a:r>
                        <a:rPr lang="en-US" sz="1100" b="0" dirty="0"/>
                        <a:t>VERY HIGH</a:t>
                      </a:r>
                    </a:p>
                  </a:txBody>
                  <a:tcPr/>
                </a:tc>
                <a:tc>
                  <a:txBody>
                    <a:bodyPr/>
                    <a:lstStyle/>
                    <a:p>
                      <a:r>
                        <a:rPr lang="en-US" sz="1100" b="0" dirty="0"/>
                        <a:t>HIGH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MEDIUM</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STANDARD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BASIC</a:t>
                      </a:r>
                    </a:p>
                  </a:txBody>
                  <a:tcPr/>
                </a:tc>
                <a:extLst>
                  <a:ext uri="{0D108BD9-81ED-4DB2-BD59-A6C34878D82A}">
                    <a16:rowId xmlns:a16="http://schemas.microsoft.com/office/drawing/2014/main" val="2459087863"/>
                  </a:ext>
                </a:extLst>
              </a:tr>
              <a:tr h="370840">
                <a:tc>
                  <a:txBody>
                    <a:bodyPr/>
                    <a:lstStyle/>
                    <a:p>
                      <a:r>
                        <a:rPr lang="en-US" sz="1100" b="0" dirty="0"/>
                        <a:t>BRADING </a:t>
                      </a:r>
                    </a:p>
                  </a:txBody>
                  <a:tcPr/>
                </a:tc>
                <a:tc>
                  <a:txBody>
                    <a:bodyPr/>
                    <a:lstStyle/>
                    <a:p>
                      <a:pPr marL="0" indent="0">
                        <a:buNone/>
                      </a:pPr>
                      <a:r>
                        <a:rPr lang="en-US" sz="1100" b="0" dirty="0"/>
                        <a:t>UNLIMITED</a:t>
                      </a:r>
                    </a:p>
                  </a:txBody>
                  <a:tcPr/>
                </a:tc>
                <a:tc>
                  <a:txBody>
                    <a:bodyPr/>
                    <a:lstStyle/>
                    <a:p>
                      <a:r>
                        <a:rPr lang="en-US" sz="1100" b="0" dirty="0"/>
                        <a:t>LIMITED</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LIMITED</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MINIMUM</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MINIMUM</a:t>
                      </a:r>
                    </a:p>
                  </a:txBody>
                  <a:tcPr/>
                </a:tc>
                <a:extLst>
                  <a:ext uri="{0D108BD9-81ED-4DB2-BD59-A6C34878D82A}">
                    <a16:rowId xmlns:a16="http://schemas.microsoft.com/office/drawing/2014/main" val="4274713634"/>
                  </a:ext>
                </a:extLst>
              </a:tr>
              <a:tr h="370840">
                <a:tc>
                  <a:txBody>
                    <a:bodyPr/>
                    <a:lstStyle/>
                    <a:p>
                      <a:r>
                        <a:rPr lang="en-US" sz="1100" b="0" dirty="0"/>
                        <a:t>ENTRY TICKETS TO SIDE EVENTS, GALA DINNER &amp; COCKTAIL</a:t>
                      </a:r>
                    </a:p>
                  </a:txBody>
                  <a:tcPr/>
                </a:tc>
                <a:tc>
                  <a:txBody>
                    <a:bodyPr/>
                    <a:lstStyle/>
                    <a:p>
                      <a:pPr marL="0" indent="0">
                        <a:buNone/>
                      </a:pPr>
                      <a:r>
                        <a:rPr lang="en-US" sz="1100" b="0" dirty="0"/>
                        <a:t>VIP CORPORATE TABLE FOR 10</a:t>
                      </a:r>
                    </a:p>
                  </a:txBody>
                  <a:tcPr/>
                </a:tc>
                <a:tc>
                  <a:txBody>
                    <a:bodyPr/>
                    <a:lstStyle/>
                    <a:p>
                      <a:r>
                        <a:rPr lang="en-US" sz="1100" b="0" dirty="0"/>
                        <a:t>CORPORATE DINNER TABLE FOR 8</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5 DINNER CARDS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3 DINNER CARDS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1 DINNER CARD</a:t>
                      </a:r>
                    </a:p>
                  </a:txBody>
                  <a:tcPr/>
                </a:tc>
                <a:extLst>
                  <a:ext uri="{0D108BD9-81ED-4DB2-BD59-A6C34878D82A}">
                    <a16:rowId xmlns:a16="http://schemas.microsoft.com/office/drawing/2014/main" val="2460872071"/>
                  </a:ext>
                </a:extLst>
              </a:tr>
              <a:tr h="370840">
                <a:tc>
                  <a:txBody>
                    <a:bodyPr/>
                    <a:lstStyle/>
                    <a:p>
                      <a:r>
                        <a:rPr lang="en-US" sz="1100" b="0" dirty="0"/>
                        <a:t>RECONITION BY MASTER OF CEREMONY</a:t>
                      </a:r>
                    </a:p>
                  </a:txBody>
                  <a:tcPr/>
                </a:tc>
                <a:tc>
                  <a:txBody>
                    <a:bodyPr/>
                    <a:lstStyle/>
                    <a:p>
                      <a:pPr marL="0" indent="0">
                        <a:buNone/>
                      </a:pPr>
                      <a:r>
                        <a:rPr lang="en-US" sz="1100" b="0" dirty="0"/>
                        <a:t>VERY HIGH </a:t>
                      </a:r>
                    </a:p>
                  </a:txBody>
                  <a:tcPr/>
                </a:tc>
                <a:tc>
                  <a:txBody>
                    <a:bodyPr/>
                    <a:lstStyle/>
                    <a:p>
                      <a:r>
                        <a:rPr lang="en-US" sz="1100" b="0" dirty="0"/>
                        <a:t>HIGH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MEDIUM</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STANDARD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BASIC</a:t>
                      </a:r>
                    </a:p>
                  </a:txBody>
                  <a:tcPr/>
                </a:tc>
                <a:extLst>
                  <a:ext uri="{0D108BD9-81ED-4DB2-BD59-A6C34878D82A}">
                    <a16:rowId xmlns:a16="http://schemas.microsoft.com/office/drawing/2014/main" val="1739489092"/>
                  </a:ext>
                </a:extLst>
              </a:tr>
              <a:tr h="370840">
                <a:tc>
                  <a:txBody>
                    <a:bodyPr/>
                    <a:lstStyle/>
                    <a:p>
                      <a:r>
                        <a:rPr lang="en-US" sz="1100" b="0" dirty="0"/>
                        <a:t>MEMBERSHIP TO KNCCI</a:t>
                      </a:r>
                    </a:p>
                  </a:txBody>
                  <a:tcPr/>
                </a:tc>
                <a:tc>
                  <a:txBody>
                    <a:bodyPr/>
                    <a:lstStyle/>
                    <a:p>
                      <a:pPr marL="0" indent="0">
                        <a:buNone/>
                      </a:pPr>
                      <a:endParaRPr lang="en-US" sz="1100" b="0" dirty="0"/>
                    </a:p>
                  </a:txBody>
                  <a:tcPr/>
                </a:tc>
                <a:tc>
                  <a:txBody>
                    <a:bodyPr/>
                    <a:lstStyle/>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100" b="0" i="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1" dirty="0"/>
                        <a:t>X</a:t>
                      </a:r>
                    </a:p>
                  </a:txBody>
                  <a:tcPr/>
                </a:tc>
                <a:extLst>
                  <a:ext uri="{0D108BD9-81ED-4DB2-BD59-A6C34878D82A}">
                    <a16:rowId xmlns:a16="http://schemas.microsoft.com/office/drawing/2014/main" val="845309770"/>
                  </a:ext>
                </a:extLst>
              </a:tr>
              <a:tr h="370840">
                <a:tc>
                  <a:txBody>
                    <a:bodyPr/>
                    <a:lstStyle/>
                    <a:p>
                      <a:r>
                        <a:rPr lang="en-US" sz="1100" b="0" dirty="0"/>
                        <a:t>CERTIFICATE OF PARTICIPATION </a:t>
                      </a:r>
                    </a:p>
                  </a:txBody>
                  <a:tcPr/>
                </a:tc>
                <a:tc>
                  <a:txBody>
                    <a:bodyPr/>
                    <a:lstStyle/>
                    <a:p>
                      <a:pPr marL="0" indent="0">
                        <a:buNone/>
                      </a:pPr>
                      <a:endParaRPr lang="en-US" sz="1100" b="0" dirty="0"/>
                    </a:p>
                  </a:txBody>
                  <a:tcPr/>
                </a:tc>
                <a:tc>
                  <a:txBody>
                    <a:bodyPr/>
                    <a:lstStyle/>
                    <a:p>
                      <a:endParaRPr lang="en-US" sz="1100" b="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100" b="0" i="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100" b="0" i="1"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100" b="0" i="1" dirty="0"/>
                    </a:p>
                  </a:txBody>
                  <a:tcPr/>
                </a:tc>
                <a:extLst>
                  <a:ext uri="{0D108BD9-81ED-4DB2-BD59-A6C34878D82A}">
                    <a16:rowId xmlns:a16="http://schemas.microsoft.com/office/drawing/2014/main" val="1358939252"/>
                  </a:ext>
                </a:extLst>
              </a:tr>
            </a:tbl>
          </a:graphicData>
        </a:graphic>
      </p:graphicFrame>
      <p:pic>
        <p:nvPicPr>
          <p:cNvPr id="44" name="Picture 43">
            <a:extLst>
              <a:ext uri="{FF2B5EF4-FFF2-40B4-BE49-F238E27FC236}">
                <a16:creationId xmlns:a16="http://schemas.microsoft.com/office/drawing/2014/main" id="{785F6B41-3E49-F0C0-6F47-FBB0B5E75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627" y="3483287"/>
            <a:ext cx="243777" cy="243777"/>
          </a:xfrm>
          <a:prstGeom prst="rect">
            <a:avLst/>
          </a:prstGeom>
        </p:spPr>
      </p:pic>
      <p:pic>
        <p:nvPicPr>
          <p:cNvPr id="45" name="Picture 44">
            <a:extLst>
              <a:ext uri="{FF2B5EF4-FFF2-40B4-BE49-F238E27FC236}">
                <a16:creationId xmlns:a16="http://schemas.microsoft.com/office/drawing/2014/main" id="{61EBA23B-1784-F034-C669-C2D50A62AE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430" y="3499162"/>
            <a:ext cx="243777" cy="243777"/>
          </a:xfrm>
          <a:prstGeom prst="rect">
            <a:avLst/>
          </a:prstGeom>
        </p:spPr>
      </p:pic>
      <p:pic>
        <p:nvPicPr>
          <p:cNvPr id="46" name="Picture 45">
            <a:extLst>
              <a:ext uri="{FF2B5EF4-FFF2-40B4-BE49-F238E27FC236}">
                <a16:creationId xmlns:a16="http://schemas.microsoft.com/office/drawing/2014/main" id="{83981649-2BBD-0D76-7E1B-C8F8D3A497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4627" y="6492875"/>
            <a:ext cx="243777" cy="243777"/>
          </a:xfrm>
          <a:prstGeom prst="rect">
            <a:avLst/>
          </a:prstGeom>
        </p:spPr>
      </p:pic>
      <p:pic>
        <p:nvPicPr>
          <p:cNvPr id="47" name="Picture 46">
            <a:extLst>
              <a:ext uri="{FF2B5EF4-FFF2-40B4-BE49-F238E27FC236}">
                <a16:creationId xmlns:a16="http://schemas.microsoft.com/office/drawing/2014/main" id="{2B3E0D9A-3601-683E-A440-C3DD4874D6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430" y="6492874"/>
            <a:ext cx="243777" cy="243777"/>
          </a:xfrm>
          <a:prstGeom prst="rect">
            <a:avLst/>
          </a:prstGeom>
        </p:spPr>
      </p:pic>
      <p:pic>
        <p:nvPicPr>
          <p:cNvPr id="48" name="Picture 47">
            <a:extLst>
              <a:ext uri="{FF2B5EF4-FFF2-40B4-BE49-F238E27FC236}">
                <a16:creationId xmlns:a16="http://schemas.microsoft.com/office/drawing/2014/main" id="{ECA8E7A9-C716-DDF5-F1B1-3A7E918254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876" y="6492873"/>
            <a:ext cx="243777" cy="2437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6265" y="5944379"/>
            <a:ext cx="980440" cy="1848485"/>
          </a:xfrm>
          <a:custGeom>
            <a:avLst/>
            <a:gdLst/>
            <a:ahLst/>
            <a:cxnLst/>
            <a:rect l="l" t="t" r="r" b="b"/>
            <a:pathLst>
              <a:path w="980440" h="1848484">
                <a:moveTo>
                  <a:pt x="0" y="1848166"/>
                </a:moveTo>
                <a:lnTo>
                  <a:pt x="0" y="266419"/>
                </a:lnTo>
                <a:lnTo>
                  <a:pt x="490023" y="0"/>
                </a:lnTo>
                <a:lnTo>
                  <a:pt x="979920" y="266419"/>
                </a:lnTo>
                <a:lnTo>
                  <a:pt x="979920" y="1581873"/>
                </a:lnTo>
                <a:lnTo>
                  <a:pt x="490023" y="1581873"/>
                </a:lnTo>
                <a:lnTo>
                  <a:pt x="0" y="1848166"/>
                </a:lnTo>
                <a:close/>
              </a:path>
              <a:path w="980440" h="1848484">
                <a:moveTo>
                  <a:pt x="979920" y="1848166"/>
                </a:moveTo>
                <a:lnTo>
                  <a:pt x="490023" y="1581873"/>
                </a:lnTo>
                <a:lnTo>
                  <a:pt x="979920" y="1581873"/>
                </a:lnTo>
                <a:lnTo>
                  <a:pt x="979920" y="1848166"/>
                </a:lnTo>
                <a:close/>
              </a:path>
            </a:pathLst>
          </a:custGeom>
          <a:solidFill>
            <a:srgbClr val="01603C"/>
          </a:solidFill>
        </p:spPr>
        <p:txBody>
          <a:bodyPr wrap="square" lIns="0" tIns="0" rIns="0" bIns="0" rtlCol="0"/>
          <a:lstStyle/>
          <a:p>
            <a:endParaRPr/>
          </a:p>
        </p:txBody>
      </p:sp>
      <p:sp>
        <p:nvSpPr>
          <p:cNvPr id="3" name="object 3"/>
          <p:cNvSpPr/>
          <p:nvPr/>
        </p:nvSpPr>
        <p:spPr>
          <a:xfrm>
            <a:off x="360234" y="3891663"/>
            <a:ext cx="980440" cy="1780539"/>
          </a:xfrm>
          <a:custGeom>
            <a:avLst/>
            <a:gdLst/>
            <a:ahLst/>
            <a:cxnLst/>
            <a:rect l="l" t="t" r="r" b="b"/>
            <a:pathLst>
              <a:path w="980440" h="1780539">
                <a:moveTo>
                  <a:pt x="0" y="1780448"/>
                </a:moveTo>
                <a:lnTo>
                  <a:pt x="0" y="266419"/>
                </a:lnTo>
                <a:lnTo>
                  <a:pt x="490023" y="0"/>
                </a:lnTo>
                <a:lnTo>
                  <a:pt x="979920" y="266419"/>
                </a:lnTo>
                <a:lnTo>
                  <a:pt x="979920" y="1514156"/>
                </a:lnTo>
                <a:lnTo>
                  <a:pt x="490023" y="1514156"/>
                </a:lnTo>
                <a:lnTo>
                  <a:pt x="0" y="1780448"/>
                </a:lnTo>
                <a:close/>
              </a:path>
              <a:path w="980440" h="1780539">
                <a:moveTo>
                  <a:pt x="979920" y="1780448"/>
                </a:moveTo>
                <a:lnTo>
                  <a:pt x="490023" y="1514156"/>
                </a:lnTo>
                <a:lnTo>
                  <a:pt x="979920" y="1514156"/>
                </a:lnTo>
                <a:lnTo>
                  <a:pt x="979920" y="1780448"/>
                </a:lnTo>
                <a:close/>
              </a:path>
            </a:pathLst>
          </a:custGeom>
          <a:solidFill>
            <a:srgbClr val="01603C"/>
          </a:solidFill>
        </p:spPr>
        <p:txBody>
          <a:bodyPr wrap="square" lIns="0" tIns="0" rIns="0" bIns="0" rtlCol="0"/>
          <a:lstStyle/>
          <a:p>
            <a:endParaRPr/>
          </a:p>
        </p:txBody>
      </p:sp>
      <p:sp>
        <p:nvSpPr>
          <p:cNvPr id="4" name="object 4"/>
          <p:cNvSpPr/>
          <p:nvPr/>
        </p:nvSpPr>
        <p:spPr>
          <a:xfrm>
            <a:off x="360234" y="8105624"/>
            <a:ext cx="980440" cy="1369695"/>
          </a:xfrm>
          <a:custGeom>
            <a:avLst/>
            <a:gdLst/>
            <a:ahLst/>
            <a:cxnLst/>
            <a:rect l="l" t="t" r="r" b="b"/>
            <a:pathLst>
              <a:path w="980440" h="1369695">
                <a:moveTo>
                  <a:pt x="0" y="1369312"/>
                </a:moveTo>
                <a:lnTo>
                  <a:pt x="0" y="266418"/>
                </a:lnTo>
                <a:lnTo>
                  <a:pt x="490020" y="0"/>
                </a:lnTo>
                <a:lnTo>
                  <a:pt x="979913" y="266418"/>
                </a:lnTo>
                <a:lnTo>
                  <a:pt x="979913" y="1102895"/>
                </a:lnTo>
                <a:lnTo>
                  <a:pt x="490020" y="1102895"/>
                </a:lnTo>
                <a:lnTo>
                  <a:pt x="0" y="1369312"/>
                </a:lnTo>
                <a:close/>
              </a:path>
              <a:path w="980440" h="1369695">
                <a:moveTo>
                  <a:pt x="979913" y="1369312"/>
                </a:moveTo>
                <a:lnTo>
                  <a:pt x="490020" y="1102895"/>
                </a:lnTo>
                <a:lnTo>
                  <a:pt x="979913" y="1102895"/>
                </a:lnTo>
                <a:lnTo>
                  <a:pt x="979913" y="1369312"/>
                </a:lnTo>
                <a:close/>
              </a:path>
            </a:pathLst>
          </a:custGeom>
          <a:solidFill>
            <a:srgbClr val="01603C"/>
          </a:solidFill>
        </p:spPr>
        <p:txBody>
          <a:bodyPr wrap="square" lIns="0" tIns="0" rIns="0" bIns="0" rtlCol="0"/>
          <a:lstStyle/>
          <a:p>
            <a:endParaRPr/>
          </a:p>
        </p:txBody>
      </p:sp>
      <p:grpSp>
        <p:nvGrpSpPr>
          <p:cNvPr id="5" name="object 5"/>
          <p:cNvGrpSpPr/>
          <p:nvPr/>
        </p:nvGrpSpPr>
        <p:grpSpPr>
          <a:xfrm>
            <a:off x="-3" y="10489631"/>
            <a:ext cx="7563484" cy="207010"/>
            <a:chOff x="-3" y="10489631"/>
            <a:chExt cx="7563484" cy="207010"/>
          </a:xfrm>
        </p:grpSpPr>
        <p:sp>
          <p:nvSpPr>
            <p:cNvPr id="6" name="object 6"/>
            <p:cNvSpPr/>
            <p:nvPr/>
          </p:nvSpPr>
          <p:spPr>
            <a:xfrm>
              <a:off x="-3" y="10489631"/>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solidFill>
          </p:spPr>
          <p:txBody>
            <a:bodyPr wrap="square" lIns="0" tIns="0" rIns="0" bIns="0" rtlCol="0"/>
            <a:lstStyle/>
            <a:p>
              <a:endParaRPr/>
            </a:p>
          </p:txBody>
        </p:sp>
        <p:sp>
          <p:nvSpPr>
            <p:cNvPr id="7" name="object 7"/>
            <p:cNvSpPr/>
            <p:nvPr/>
          </p:nvSpPr>
          <p:spPr>
            <a:xfrm>
              <a:off x="853377" y="10489631"/>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solidFill>
          </p:spPr>
          <p:txBody>
            <a:bodyPr wrap="square" lIns="0" tIns="0" rIns="0" bIns="0" rtlCol="0"/>
            <a:lstStyle/>
            <a:p>
              <a:endParaRPr/>
            </a:p>
          </p:txBody>
        </p:sp>
        <p:sp>
          <p:nvSpPr>
            <p:cNvPr id="8" name="object 8"/>
            <p:cNvSpPr/>
            <p:nvPr/>
          </p:nvSpPr>
          <p:spPr>
            <a:xfrm>
              <a:off x="2155998" y="10489631"/>
              <a:ext cx="5407025" cy="207010"/>
            </a:xfrm>
            <a:custGeom>
              <a:avLst/>
              <a:gdLst/>
              <a:ahLst/>
              <a:cxnLst/>
              <a:rect l="l" t="t" r="r" b="b"/>
              <a:pathLst>
                <a:path w="5407025" h="207009">
                  <a:moveTo>
                    <a:pt x="5406900" y="206452"/>
                  </a:moveTo>
                  <a:lnTo>
                    <a:pt x="0" y="206452"/>
                  </a:lnTo>
                  <a:lnTo>
                    <a:pt x="0" y="0"/>
                  </a:lnTo>
                  <a:lnTo>
                    <a:pt x="5406900" y="0"/>
                  </a:lnTo>
                  <a:lnTo>
                    <a:pt x="5406900" y="206452"/>
                  </a:lnTo>
                  <a:close/>
                </a:path>
              </a:pathLst>
            </a:custGeom>
            <a:solidFill>
              <a:srgbClr val="048141"/>
            </a:solidFill>
          </p:spPr>
          <p:txBody>
            <a:bodyPr wrap="square" lIns="0" tIns="0" rIns="0" bIns="0" rtlCol="0"/>
            <a:lstStyle/>
            <a:p>
              <a:endParaRPr/>
            </a:p>
          </p:txBody>
        </p:sp>
      </p:grpSp>
      <p:grpSp>
        <p:nvGrpSpPr>
          <p:cNvPr id="9" name="object 9"/>
          <p:cNvGrpSpPr/>
          <p:nvPr/>
        </p:nvGrpSpPr>
        <p:grpSpPr>
          <a:xfrm>
            <a:off x="-3" y="-3"/>
            <a:ext cx="7562850" cy="207010"/>
            <a:chOff x="-3" y="-3"/>
            <a:chExt cx="7562850" cy="207010"/>
          </a:xfrm>
        </p:grpSpPr>
        <p:sp>
          <p:nvSpPr>
            <p:cNvPr id="10" name="object 10"/>
            <p:cNvSpPr/>
            <p:nvPr/>
          </p:nvSpPr>
          <p:spPr>
            <a:xfrm>
              <a:off x="-3" y="-3"/>
              <a:ext cx="5452745" cy="207010"/>
            </a:xfrm>
            <a:custGeom>
              <a:avLst/>
              <a:gdLst/>
              <a:ahLst/>
              <a:cxnLst/>
              <a:rect l="l" t="t" r="r" b="b"/>
              <a:pathLst>
                <a:path w="5452745" h="207010">
                  <a:moveTo>
                    <a:pt x="0" y="206452"/>
                  </a:moveTo>
                  <a:lnTo>
                    <a:pt x="5452642" y="206452"/>
                  </a:lnTo>
                  <a:lnTo>
                    <a:pt x="5452642" y="0"/>
                  </a:lnTo>
                  <a:lnTo>
                    <a:pt x="0" y="0"/>
                  </a:lnTo>
                  <a:lnTo>
                    <a:pt x="0" y="206452"/>
                  </a:lnTo>
                  <a:close/>
                </a:path>
              </a:pathLst>
            </a:custGeom>
            <a:solidFill>
              <a:srgbClr val="D92433"/>
            </a:solidFill>
          </p:spPr>
          <p:txBody>
            <a:bodyPr wrap="square" lIns="0" tIns="0" rIns="0" bIns="0" rtlCol="0"/>
            <a:lstStyle/>
            <a:p>
              <a:endParaRPr/>
            </a:p>
          </p:txBody>
        </p:sp>
        <p:sp>
          <p:nvSpPr>
            <p:cNvPr id="11" name="object 11"/>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p>
          </p:txBody>
        </p:sp>
        <p:sp>
          <p:nvSpPr>
            <p:cNvPr id="12" name="object 12"/>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solidFill>
          </p:spPr>
          <p:txBody>
            <a:bodyPr wrap="square" lIns="0" tIns="0" rIns="0" bIns="0" rtlCol="0"/>
            <a:lstStyle/>
            <a:p>
              <a:endParaRPr/>
            </a:p>
          </p:txBody>
        </p:sp>
      </p:grpSp>
      <p:sp>
        <p:nvSpPr>
          <p:cNvPr id="13" name="object 13"/>
          <p:cNvSpPr txBox="1">
            <a:spLocks noGrp="1"/>
          </p:cNvSpPr>
          <p:nvPr>
            <p:ph type="title"/>
          </p:nvPr>
        </p:nvSpPr>
        <p:spPr>
          <a:xfrm>
            <a:off x="333568" y="364631"/>
            <a:ext cx="5490845" cy="391795"/>
          </a:xfrm>
          <a:prstGeom prst="rect">
            <a:avLst/>
          </a:prstGeom>
        </p:spPr>
        <p:txBody>
          <a:bodyPr vert="horz" wrap="square" lIns="0" tIns="12700" rIns="0" bIns="0" rtlCol="0">
            <a:spAutoFit/>
          </a:bodyPr>
          <a:lstStyle/>
          <a:p>
            <a:pPr marL="12700">
              <a:lnSpc>
                <a:spcPct val="100000"/>
              </a:lnSpc>
              <a:spcBef>
                <a:spcPts val="100"/>
              </a:spcBef>
            </a:pPr>
            <a:r>
              <a:rPr spc="-120" dirty="0"/>
              <a:t>Investment</a:t>
            </a:r>
            <a:r>
              <a:rPr spc="-114" dirty="0"/>
              <a:t> </a:t>
            </a:r>
            <a:r>
              <a:rPr spc="-105" dirty="0"/>
              <a:t>Opportunities</a:t>
            </a:r>
            <a:r>
              <a:rPr spc="-114" dirty="0"/>
              <a:t> </a:t>
            </a:r>
            <a:r>
              <a:rPr spc="-90" dirty="0"/>
              <a:t>in</a:t>
            </a:r>
            <a:r>
              <a:rPr spc="-114" dirty="0"/>
              <a:t> </a:t>
            </a:r>
            <a:r>
              <a:rPr spc="-130" dirty="0"/>
              <a:t>North</a:t>
            </a:r>
            <a:r>
              <a:rPr spc="-114" dirty="0"/>
              <a:t> </a:t>
            </a:r>
            <a:r>
              <a:rPr spc="-20" dirty="0"/>
              <a:t>Rift</a:t>
            </a:r>
          </a:p>
        </p:txBody>
      </p:sp>
      <p:sp>
        <p:nvSpPr>
          <p:cNvPr id="14" name="object 14"/>
          <p:cNvSpPr txBox="1"/>
          <p:nvPr/>
        </p:nvSpPr>
        <p:spPr>
          <a:xfrm>
            <a:off x="1338623" y="8389130"/>
            <a:ext cx="5729605" cy="889346"/>
          </a:xfrm>
          <a:prstGeom prst="rect">
            <a:avLst/>
          </a:prstGeom>
          <a:ln w="18040">
            <a:solidFill>
              <a:srgbClr val="01603C"/>
            </a:solidFill>
          </a:ln>
        </p:spPr>
        <p:txBody>
          <a:bodyPr vert="horz" wrap="square" lIns="0" tIns="100965" rIns="0" bIns="0" rtlCol="0">
            <a:spAutoFit/>
          </a:bodyPr>
          <a:lstStyle/>
          <a:p>
            <a:pPr marL="542925">
              <a:lnSpc>
                <a:spcPct val="100000"/>
              </a:lnSpc>
              <a:spcBef>
                <a:spcPts val="795"/>
              </a:spcBef>
            </a:pPr>
            <a:r>
              <a:rPr sz="1450" b="1" spc="-60" dirty="0">
                <a:solidFill>
                  <a:srgbClr val="01603C"/>
                </a:solidFill>
                <a:latin typeface="Arial MT"/>
                <a:cs typeface="Arial MT"/>
              </a:rPr>
              <a:t>Energy</a:t>
            </a:r>
            <a:r>
              <a:rPr sz="1450" b="1" spc="-20" dirty="0">
                <a:solidFill>
                  <a:srgbClr val="01603C"/>
                </a:solidFill>
                <a:latin typeface="Arial MT"/>
                <a:cs typeface="Arial MT"/>
              </a:rPr>
              <a:t> </a:t>
            </a:r>
            <a:r>
              <a:rPr sz="1400" b="1" dirty="0">
                <a:solidFill>
                  <a:srgbClr val="01603C"/>
                </a:solidFill>
                <a:latin typeface="Ink Free"/>
                <a:cs typeface="Ink Free"/>
              </a:rPr>
              <a:t>&amp;</a:t>
            </a:r>
            <a:r>
              <a:rPr sz="1400" b="1" spc="-20" dirty="0">
                <a:solidFill>
                  <a:srgbClr val="01603C"/>
                </a:solidFill>
                <a:latin typeface="Ink Free"/>
                <a:cs typeface="Ink Free"/>
              </a:rPr>
              <a:t> </a:t>
            </a:r>
            <a:r>
              <a:rPr sz="1450" b="1" spc="-55" dirty="0">
                <a:solidFill>
                  <a:srgbClr val="01603C"/>
                </a:solidFill>
                <a:latin typeface="Arial MT"/>
                <a:cs typeface="Arial MT"/>
              </a:rPr>
              <a:t>Green</a:t>
            </a:r>
            <a:r>
              <a:rPr sz="1450" b="1" spc="-20" dirty="0">
                <a:solidFill>
                  <a:srgbClr val="01603C"/>
                </a:solidFill>
                <a:latin typeface="Arial MT"/>
                <a:cs typeface="Arial MT"/>
              </a:rPr>
              <a:t> </a:t>
            </a:r>
            <a:r>
              <a:rPr sz="1450" b="1" spc="-10" dirty="0">
                <a:solidFill>
                  <a:srgbClr val="01603C"/>
                </a:solidFill>
                <a:latin typeface="Arial MT"/>
                <a:cs typeface="Arial MT"/>
              </a:rPr>
              <a:t>Solutions</a:t>
            </a:r>
            <a:endParaRPr sz="1450" b="1" dirty="0">
              <a:latin typeface="Arial MT"/>
              <a:cs typeface="Arial MT"/>
            </a:endParaRPr>
          </a:p>
          <a:p>
            <a:pPr marL="542925">
              <a:lnSpc>
                <a:spcPts val="1435"/>
              </a:lnSpc>
              <a:spcBef>
                <a:spcPts val="160"/>
              </a:spcBef>
              <a:tabLst>
                <a:tab pos="636905" algn="l"/>
              </a:tabLst>
            </a:pPr>
            <a:r>
              <a:rPr lang="en-US" sz="1200" dirty="0"/>
              <a:t>Large-scale </a:t>
            </a:r>
            <a:r>
              <a:rPr lang="en-US" sz="1200" b="1" dirty="0"/>
              <a:t>solar and wind energy projects</a:t>
            </a:r>
            <a:r>
              <a:rPr lang="en-US" sz="1200" dirty="0"/>
              <a:t> in Turkana, Baringo and West Pokot; </a:t>
            </a:r>
            <a:r>
              <a:rPr lang="en-US" sz="1200" b="1" dirty="0"/>
              <a:t>geothermal and hybrid mini-grids</a:t>
            </a:r>
            <a:r>
              <a:rPr lang="en-US" sz="1200" dirty="0"/>
              <a:t>; biogas and biofuel production leveraging agricultural and municipal waste across the region.</a:t>
            </a:r>
            <a:endParaRPr sz="1200" dirty="0">
              <a:latin typeface="Arial MT"/>
              <a:cs typeface="Arial MT"/>
            </a:endParaRPr>
          </a:p>
        </p:txBody>
      </p:sp>
      <p:sp>
        <p:nvSpPr>
          <p:cNvPr id="15" name="object 15"/>
          <p:cNvSpPr txBox="1"/>
          <p:nvPr/>
        </p:nvSpPr>
        <p:spPr>
          <a:xfrm>
            <a:off x="1338630" y="4157260"/>
            <a:ext cx="5729605" cy="1379865"/>
          </a:xfrm>
          <a:prstGeom prst="rect">
            <a:avLst/>
          </a:prstGeom>
          <a:ln w="21090">
            <a:solidFill>
              <a:srgbClr val="01603C"/>
            </a:solidFill>
          </a:ln>
        </p:spPr>
        <p:txBody>
          <a:bodyPr vert="horz" wrap="square" lIns="0" tIns="53340" rIns="0" bIns="0" rtlCol="0">
            <a:spAutoFit/>
          </a:bodyPr>
          <a:lstStyle/>
          <a:p>
            <a:pPr marL="542925">
              <a:lnSpc>
                <a:spcPct val="100000"/>
              </a:lnSpc>
              <a:spcBef>
                <a:spcPts val="420"/>
              </a:spcBef>
            </a:pPr>
            <a:r>
              <a:rPr sz="1450" b="1" spc="-30" dirty="0">
                <a:solidFill>
                  <a:srgbClr val="01603C"/>
                </a:solidFill>
                <a:latin typeface="Arial MT"/>
                <a:cs typeface="Arial MT"/>
              </a:rPr>
              <a:t>Agriculture</a:t>
            </a:r>
            <a:r>
              <a:rPr sz="1450" b="1" spc="-25" dirty="0">
                <a:solidFill>
                  <a:srgbClr val="01603C"/>
                </a:solidFill>
                <a:latin typeface="Arial MT"/>
                <a:cs typeface="Arial MT"/>
              </a:rPr>
              <a:t> </a:t>
            </a:r>
            <a:r>
              <a:rPr sz="1400" b="1" dirty="0">
                <a:solidFill>
                  <a:srgbClr val="01603C"/>
                </a:solidFill>
                <a:latin typeface="Ink Free"/>
                <a:cs typeface="Ink Free"/>
              </a:rPr>
              <a:t>&amp;</a:t>
            </a:r>
            <a:r>
              <a:rPr sz="1400" b="1" spc="-20" dirty="0">
                <a:solidFill>
                  <a:srgbClr val="01603C"/>
                </a:solidFill>
                <a:latin typeface="Ink Free"/>
                <a:cs typeface="Ink Free"/>
              </a:rPr>
              <a:t> </a:t>
            </a:r>
            <a:r>
              <a:rPr sz="1450" b="1" spc="-10" dirty="0">
                <a:solidFill>
                  <a:srgbClr val="01603C"/>
                </a:solidFill>
                <a:latin typeface="Arial MT"/>
                <a:cs typeface="Arial MT"/>
              </a:rPr>
              <a:t>Agribusiness</a:t>
            </a:r>
            <a:endParaRPr sz="1450" b="1" dirty="0">
              <a:latin typeface="Arial MT"/>
              <a:cs typeface="Arial MT"/>
            </a:endParaRPr>
          </a:p>
          <a:p>
            <a:pPr marL="542925" marR="672465" algn="just">
              <a:lnSpc>
                <a:spcPts val="1430"/>
              </a:lnSpc>
              <a:spcBef>
                <a:spcPts val="219"/>
              </a:spcBef>
            </a:pPr>
            <a:r>
              <a:rPr lang="en-US" sz="1250" spc="-65" dirty="0">
                <a:solidFill>
                  <a:srgbClr val="1F1D1D"/>
                </a:solidFill>
                <a:latin typeface="Arial"/>
                <a:cs typeface="Arial"/>
              </a:rPr>
              <a:t>The North Rift is Kenya’s breadbasket, with opportunities in large-scale maize, wheat, dairy, tea, coffee, horticulture and livestock production across Trans </a:t>
            </a:r>
            <a:r>
              <a:rPr lang="en-US" sz="1250" spc="-65" dirty="0" err="1">
                <a:solidFill>
                  <a:srgbClr val="1F1D1D"/>
                </a:solidFill>
                <a:latin typeface="Arial"/>
                <a:cs typeface="Arial"/>
              </a:rPr>
              <a:t>Nzoia</a:t>
            </a:r>
            <a:r>
              <a:rPr lang="en-US" sz="1250" spc="-65" dirty="0">
                <a:solidFill>
                  <a:srgbClr val="1F1D1D"/>
                </a:solidFill>
                <a:latin typeface="Arial"/>
                <a:cs typeface="Arial"/>
              </a:rPr>
              <a:t>, </a:t>
            </a:r>
            <a:r>
              <a:rPr lang="en-US" sz="1250" spc="-65" dirty="0" err="1">
                <a:solidFill>
                  <a:srgbClr val="1F1D1D"/>
                </a:solidFill>
                <a:latin typeface="Arial"/>
                <a:cs typeface="Arial"/>
              </a:rPr>
              <a:t>Uasin</a:t>
            </a:r>
            <a:r>
              <a:rPr lang="en-US" sz="1250" spc="-65" dirty="0">
                <a:solidFill>
                  <a:srgbClr val="1F1D1D"/>
                </a:solidFill>
                <a:latin typeface="Arial"/>
                <a:cs typeface="Arial"/>
              </a:rPr>
              <a:t> Gishu, Nandi and </a:t>
            </a:r>
            <a:r>
              <a:rPr lang="en-US" sz="1250" spc="-65" dirty="0" err="1">
                <a:solidFill>
                  <a:srgbClr val="1F1D1D"/>
                </a:solidFill>
                <a:latin typeface="Arial"/>
                <a:cs typeface="Arial"/>
              </a:rPr>
              <a:t>Elgeyo</a:t>
            </a:r>
            <a:r>
              <a:rPr lang="en-US" sz="1250" spc="-65" dirty="0">
                <a:solidFill>
                  <a:srgbClr val="1F1D1D"/>
                </a:solidFill>
                <a:latin typeface="Arial"/>
                <a:cs typeface="Arial"/>
              </a:rPr>
              <a:t> Marakwet; irrigated agriculture in Baringo, West Pokot and Turkana; and value addition, cold chains, </a:t>
            </a:r>
            <a:r>
              <a:rPr lang="en-US" sz="1250" spc="-65" dirty="0" err="1">
                <a:solidFill>
                  <a:srgbClr val="1F1D1D"/>
                </a:solidFill>
                <a:latin typeface="Arial"/>
                <a:cs typeface="Arial"/>
              </a:rPr>
              <a:t>agro</a:t>
            </a:r>
            <a:r>
              <a:rPr lang="en-US" sz="1250" spc="-65" dirty="0">
                <a:solidFill>
                  <a:srgbClr val="1F1D1D"/>
                </a:solidFill>
                <a:latin typeface="Arial"/>
                <a:cs typeface="Arial"/>
              </a:rPr>
              <a:t>-processing, packaging and export-oriented agribusiness hubs serving regional and international markets.</a:t>
            </a:r>
            <a:endParaRPr sz="1200" dirty="0">
              <a:latin typeface="Arial MT"/>
              <a:cs typeface="Arial MT"/>
            </a:endParaRPr>
          </a:p>
        </p:txBody>
      </p:sp>
      <p:sp>
        <p:nvSpPr>
          <p:cNvPr id="16" name="object 16"/>
          <p:cNvSpPr txBox="1"/>
          <p:nvPr/>
        </p:nvSpPr>
        <p:spPr>
          <a:xfrm>
            <a:off x="1325932" y="6210611"/>
            <a:ext cx="5728335" cy="1255472"/>
          </a:xfrm>
          <a:prstGeom prst="rect">
            <a:avLst/>
          </a:prstGeom>
          <a:ln w="21597">
            <a:solidFill>
              <a:srgbClr val="01603C"/>
            </a:solidFill>
          </a:ln>
        </p:spPr>
        <p:txBody>
          <a:bodyPr vert="horz" wrap="square" lIns="0" tIns="107950" rIns="0" bIns="0" rtlCol="0">
            <a:spAutoFit/>
          </a:bodyPr>
          <a:lstStyle/>
          <a:p>
            <a:pPr marL="541655">
              <a:lnSpc>
                <a:spcPct val="100000"/>
              </a:lnSpc>
              <a:spcBef>
                <a:spcPts val="850"/>
              </a:spcBef>
            </a:pPr>
            <a:r>
              <a:rPr sz="1450" b="1" spc="-40" dirty="0">
                <a:solidFill>
                  <a:srgbClr val="01603C"/>
                </a:solidFill>
                <a:latin typeface="Arial MT"/>
                <a:cs typeface="Arial MT"/>
              </a:rPr>
              <a:t>Manufacturing</a:t>
            </a:r>
            <a:r>
              <a:rPr sz="1450" b="1" spc="-30" dirty="0">
                <a:solidFill>
                  <a:srgbClr val="01603C"/>
                </a:solidFill>
                <a:latin typeface="Arial MT"/>
                <a:cs typeface="Arial MT"/>
              </a:rPr>
              <a:t> </a:t>
            </a:r>
            <a:r>
              <a:rPr sz="1400" b="1" dirty="0">
                <a:solidFill>
                  <a:srgbClr val="01603C"/>
                </a:solidFill>
                <a:latin typeface="Ink Free"/>
                <a:cs typeface="Ink Free"/>
              </a:rPr>
              <a:t>&amp;</a:t>
            </a:r>
            <a:r>
              <a:rPr sz="1400" b="1" spc="-25" dirty="0">
                <a:solidFill>
                  <a:srgbClr val="01603C"/>
                </a:solidFill>
                <a:latin typeface="Ink Free"/>
                <a:cs typeface="Ink Free"/>
              </a:rPr>
              <a:t> </a:t>
            </a:r>
            <a:r>
              <a:rPr sz="1450" b="1" spc="-10" dirty="0">
                <a:solidFill>
                  <a:srgbClr val="01603C"/>
                </a:solidFill>
                <a:latin typeface="Arial MT"/>
                <a:cs typeface="Arial MT"/>
              </a:rPr>
              <a:t>Industrialization</a:t>
            </a:r>
            <a:endParaRPr sz="1450" b="1" dirty="0">
              <a:latin typeface="Arial MT"/>
              <a:cs typeface="Arial MT"/>
            </a:endParaRPr>
          </a:p>
          <a:p>
            <a:pPr marL="541655">
              <a:lnSpc>
                <a:spcPts val="1435"/>
              </a:lnSpc>
              <a:spcBef>
                <a:spcPts val="160"/>
              </a:spcBef>
              <a:tabLst>
                <a:tab pos="635635" algn="l"/>
              </a:tabLst>
            </a:pPr>
            <a:r>
              <a:rPr lang="en-US" sz="1200" dirty="0"/>
              <a:t>Regional </a:t>
            </a:r>
            <a:r>
              <a:rPr lang="en-US" sz="1200" b="1" dirty="0" err="1"/>
              <a:t>agro</a:t>
            </a:r>
            <a:r>
              <a:rPr lang="en-US" sz="1200" b="1" dirty="0"/>
              <a:t>-processing zones</a:t>
            </a:r>
            <a:r>
              <a:rPr lang="en-US" sz="1200" dirty="0"/>
              <a:t>, fertilizer and animal feed production, </a:t>
            </a:r>
            <a:r>
              <a:rPr lang="en-US" sz="1200" b="1" dirty="0"/>
              <a:t>textile and leather processing</a:t>
            </a:r>
            <a:r>
              <a:rPr lang="en-US" sz="1200" dirty="0"/>
              <a:t>, steel and metal fabrication, plastics, cosmetics, and </a:t>
            </a:r>
            <a:r>
              <a:rPr lang="en-US" sz="1200" b="1" dirty="0"/>
              <a:t>vehicle and motorcycle assembly</a:t>
            </a:r>
            <a:r>
              <a:rPr lang="en-US" sz="1200" dirty="0"/>
              <a:t>, leveraging raw materials from neighboring counties and industrial parks anchored in Eldoret and satellite towns.</a:t>
            </a:r>
            <a:endParaRPr sz="1200" dirty="0">
              <a:latin typeface="Arial MT"/>
              <a:cs typeface="Arial MT"/>
            </a:endParaRPr>
          </a:p>
        </p:txBody>
      </p:sp>
      <p:sp>
        <p:nvSpPr>
          <p:cNvPr id="17" name="object 17"/>
          <p:cNvSpPr txBox="1"/>
          <p:nvPr/>
        </p:nvSpPr>
        <p:spPr>
          <a:xfrm>
            <a:off x="333588" y="945778"/>
            <a:ext cx="7073900" cy="2912336"/>
          </a:xfrm>
          <a:prstGeom prst="rect">
            <a:avLst/>
          </a:prstGeom>
        </p:spPr>
        <p:txBody>
          <a:bodyPr vert="horz" wrap="square" lIns="0" tIns="19050" rIns="0" bIns="0" rtlCol="0">
            <a:spAutoFit/>
          </a:bodyPr>
          <a:lstStyle/>
          <a:p>
            <a:r>
              <a:rPr lang="en-US" sz="1200" dirty="0"/>
              <a:t>Eldoret, Kenya’s 5th city, conferred city status on 15 August 2024, is located in the North Rift region of </a:t>
            </a:r>
            <a:r>
              <a:rPr lang="en-US" sz="1100" dirty="0"/>
              <a:t>Kenya. </a:t>
            </a:r>
            <a:r>
              <a:rPr lang="en-US" sz="1100" dirty="0" err="1"/>
              <a:t>Uasin</a:t>
            </a:r>
            <a:r>
              <a:rPr lang="en-US" sz="1100" dirty="0"/>
              <a:t> Gishu County has a projected population of approximately 1.31 million people (2025 estimate), providing a rapidly growing consumer and production base. The wider North Rift region offers a critical mass that supports economies of scale in production and marketing across multiple sectors.</a:t>
            </a:r>
          </a:p>
          <a:p>
            <a:r>
              <a:rPr lang="en-US" sz="1100" dirty="0"/>
              <a:t>The county enjoys a favorable cool temperate climate, with average annual rainfall ranging between 900–1,200 mm, making it suitable for a wide variety of agricultural activities. The region’s proximity to East African Community (EAC) partner states and access to COMESA member markets provides significant regional and international trade opportunities.</a:t>
            </a:r>
          </a:p>
          <a:p>
            <a:r>
              <a:rPr lang="en-US" sz="1100" dirty="0" err="1"/>
              <a:t>Uasin</a:t>
            </a:r>
            <a:r>
              <a:rPr lang="en-US" sz="1100" dirty="0"/>
              <a:t> Gishu County is strategically positioned to serve markets across East and Central Africa, including Tanzania, Uganda, Rwanda, the Democratic Republic of Congo, South Sudan, and Burundi, creating strong demand for fresh produce, value-added goods, and manufactured products. Eldoret functions as a major logistics and distribution hub, supported by an international airport, as well as extensive rail and road networks linking Western Kenya and Uganda, facilitating efficient access to raw materials and export markets.</a:t>
            </a:r>
          </a:p>
          <a:p>
            <a:r>
              <a:rPr lang="en-US" sz="1100" dirty="0"/>
              <a:t>In addition, </a:t>
            </a:r>
            <a:r>
              <a:rPr lang="en-US" sz="1100" dirty="0" err="1"/>
              <a:t>neighbouring</a:t>
            </a:r>
            <a:r>
              <a:rPr lang="en-US" sz="1100" dirty="0"/>
              <a:t> counties Trans </a:t>
            </a:r>
            <a:r>
              <a:rPr lang="en-US" sz="1100" dirty="0" err="1"/>
              <a:t>Nzoia</a:t>
            </a:r>
            <a:r>
              <a:rPr lang="en-US" sz="1100" dirty="0"/>
              <a:t>, Nandi, </a:t>
            </a:r>
            <a:r>
              <a:rPr lang="en-US" sz="1100" dirty="0" err="1"/>
              <a:t>Elgeyo</a:t>
            </a:r>
            <a:r>
              <a:rPr lang="en-US" sz="1100" dirty="0"/>
              <a:t> Marakwet, Baringo, West Pokot, </a:t>
            </a:r>
            <a:r>
              <a:rPr lang="en-US" sz="1100"/>
              <a:t>and Turkana present </a:t>
            </a:r>
            <a:r>
              <a:rPr lang="en-US" sz="1100" dirty="0"/>
              <a:t>complementary opportunities in commercial agriculture (including tea, maize, wheat, and dairy), </a:t>
            </a:r>
            <a:r>
              <a:rPr lang="en-US" sz="1100" dirty="0" err="1"/>
              <a:t>agro</a:t>
            </a:r>
            <a:r>
              <a:rPr lang="en-US" sz="1100" dirty="0"/>
              <a:t>-processing, tourism circuits, sports and cultural tourism, and collaborative regional investment platforms that can expand value-added production and cross-county trade.</a:t>
            </a:r>
          </a:p>
        </p:txBody>
      </p:sp>
      <p:sp>
        <p:nvSpPr>
          <p:cNvPr id="18" name="object 18"/>
          <p:cNvSpPr txBox="1"/>
          <p:nvPr/>
        </p:nvSpPr>
        <p:spPr>
          <a:xfrm>
            <a:off x="2583993" y="10157678"/>
            <a:ext cx="2395220" cy="20891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01603C"/>
                </a:solidFill>
                <a:latin typeface="Lucida Sans Unicode"/>
                <a:cs typeface="Lucida Sans Unicode"/>
                <a:hlinkClick r:id="rId2"/>
              </a:rPr>
              <a:t>www.uasingishuchamber.co.ke</a:t>
            </a:r>
            <a:endParaRPr sz="12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6999" y="2729403"/>
            <a:ext cx="980440" cy="1884045"/>
          </a:xfrm>
          <a:custGeom>
            <a:avLst/>
            <a:gdLst/>
            <a:ahLst/>
            <a:cxnLst/>
            <a:rect l="l" t="t" r="r" b="b"/>
            <a:pathLst>
              <a:path w="980440" h="1884045">
                <a:moveTo>
                  <a:pt x="0" y="1883736"/>
                </a:moveTo>
                <a:lnTo>
                  <a:pt x="0" y="266419"/>
                </a:lnTo>
                <a:lnTo>
                  <a:pt x="490022" y="0"/>
                </a:lnTo>
                <a:lnTo>
                  <a:pt x="979918" y="266419"/>
                </a:lnTo>
                <a:lnTo>
                  <a:pt x="979918" y="1617443"/>
                </a:lnTo>
                <a:lnTo>
                  <a:pt x="490022" y="1617443"/>
                </a:lnTo>
                <a:lnTo>
                  <a:pt x="0" y="1883736"/>
                </a:lnTo>
                <a:close/>
              </a:path>
              <a:path w="980440" h="1884045">
                <a:moveTo>
                  <a:pt x="979918" y="1883736"/>
                </a:moveTo>
                <a:lnTo>
                  <a:pt x="490022" y="1617443"/>
                </a:lnTo>
                <a:lnTo>
                  <a:pt x="979918" y="1617443"/>
                </a:lnTo>
                <a:lnTo>
                  <a:pt x="979918" y="1883736"/>
                </a:lnTo>
                <a:close/>
              </a:path>
            </a:pathLst>
          </a:custGeom>
          <a:solidFill>
            <a:srgbClr val="01603C"/>
          </a:solidFill>
        </p:spPr>
        <p:txBody>
          <a:bodyPr wrap="square" lIns="0" tIns="0" rIns="0" bIns="0" rtlCol="0"/>
          <a:lstStyle/>
          <a:p>
            <a:endParaRPr/>
          </a:p>
        </p:txBody>
      </p:sp>
      <p:sp>
        <p:nvSpPr>
          <p:cNvPr id="3" name="object 3"/>
          <p:cNvSpPr/>
          <p:nvPr/>
        </p:nvSpPr>
        <p:spPr>
          <a:xfrm>
            <a:off x="366999" y="856073"/>
            <a:ext cx="980440" cy="1578610"/>
          </a:xfrm>
          <a:custGeom>
            <a:avLst/>
            <a:gdLst/>
            <a:ahLst/>
            <a:cxnLst/>
            <a:rect l="l" t="t" r="r" b="b"/>
            <a:pathLst>
              <a:path w="980440" h="1578610">
                <a:moveTo>
                  <a:pt x="0" y="1578440"/>
                </a:moveTo>
                <a:lnTo>
                  <a:pt x="0" y="266419"/>
                </a:lnTo>
                <a:lnTo>
                  <a:pt x="490022" y="0"/>
                </a:lnTo>
                <a:lnTo>
                  <a:pt x="979918" y="266419"/>
                </a:lnTo>
                <a:lnTo>
                  <a:pt x="979918" y="1312021"/>
                </a:lnTo>
                <a:lnTo>
                  <a:pt x="490022" y="1312021"/>
                </a:lnTo>
                <a:lnTo>
                  <a:pt x="0" y="1578440"/>
                </a:lnTo>
                <a:close/>
              </a:path>
              <a:path w="980440" h="1578610">
                <a:moveTo>
                  <a:pt x="979918" y="1578440"/>
                </a:moveTo>
                <a:lnTo>
                  <a:pt x="490022" y="1312021"/>
                </a:lnTo>
                <a:lnTo>
                  <a:pt x="979918" y="1312021"/>
                </a:lnTo>
                <a:lnTo>
                  <a:pt x="979918" y="1578440"/>
                </a:lnTo>
                <a:close/>
              </a:path>
            </a:pathLst>
          </a:custGeom>
          <a:solidFill>
            <a:srgbClr val="01603C"/>
          </a:solidFill>
        </p:spPr>
        <p:txBody>
          <a:bodyPr wrap="square" lIns="0" tIns="0" rIns="0" bIns="0" rtlCol="0"/>
          <a:lstStyle/>
          <a:p>
            <a:endParaRPr/>
          </a:p>
        </p:txBody>
      </p:sp>
      <p:sp>
        <p:nvSpPr>
          <p:cNvPr id="4" name="object 4"/>
          <p:cNvSpPr/>
          <p:nvPr/>
        </p:nvSpPr>
        <p:spPr>
          <a:xfrm>
            <a:off x="366999" y="4908106"/>
            <a:ext cx="980440" cy="1320165"/>
          </a:xfrm>
          <a:custGeom>
            <a:avLst/>
            <a:gdLst/>
            <a:ahLst/>
            <a:cxnLst/>
            <a:rect l="l" t="t" r="r" b="b"/>
            <a:pathLst>
              <a:path w="980440" h="1320164">
                <a:moveTo>
                  <a:pt x="0" y="1320021"/>
                </a:moveTo>
                <a:lnTo>
                  <a:pt x="0" y="266418"/>
                </a:lnTo>
                <a:lnTo>
                  <a:pt x="490021" y="0"/>
                </a:lnTo>
                <a:lnTo>
                  <a:pt x="979916" y="266418"/>
                </a:lnTo>
                <a:lnTo>
                  <a:pt x="979916" y="1053603"/>
                </a:lnTo>
                <a:lnTo>
                  <a:pt x="490021" y="1053603"/>
                </a:lnTo>
                <a:lnTo>
                  <a:pt x="0" y="1320021"/>
                </a:lnTo>
                <a:close/>
              </a:path>
              <a:path w="980440" h="1320164">
                <a:moveTo>
                  <a:pt x="979916" y="1320021"/>
                </a:moveTo>
                <a:lnTo>
                  <a:pt x="490021" y="1053603"/>
                </a:lnTo>
                <a:lnTo>
                  <a:pt x="979916" y="1053603"/>
                </a:lnTo>
                <a:lnTo>
                  <a:pt x="979916" y="1320021"/>
                </a:lnTo>
                <a:close/>
              </a:path>
            </a:pathLst>
          </a:custGeom>
          <a:solidFill>
            <a:srgbClr val="01603C"/>
          </a:solidFill>
        </p:spPr>
        <p:txBody>
          <a:bodyPr wrap="square" lIns="0" tIns="0" rIns="0" bIns="0" rtlCol="0"/>
          <a:lstStyle/>
          <a:p>
            <a:endParaRPr/>
          </a:p>
        </p:txBody>
      </p:sp>
      <p:sp>
        <p:nvSpPr>
          <p:cNvPr id="5" name="object 5"/>
          <p:cNvSpPr/>
          <p:nvPr/>
        </p:nvSpPr>
        <p:spPr>
          <a:xfrm>
            <a:off x="377481" y="6523059"/>
            <a:ext cx="980440" cy="1320165"/>
          </a:xfrm>
          <a:custGeom>
            <a:avLst/>
            <a:gdLst/>
            <a:ahLst/>
            <a:cxnLst/>
            <a:rect l="l" t="t" r="r" b="b"/>
            <a:pathLst>
              <a:path w="980440" h="1320165">
                <a:moveTo>
                  <a:pt x="0" y="1320027"/>
                </a:moveTo>
                <a:lnTo>
                  <a:pt x="0" y="266419"/>
                </a:lnTo>
                <a:lnTo>
                  <a:pt x="490023" y="0"/>
                </a:lnTo>
                <a:lnTo>
                  <a:pt x="979920" y="266419"/>
                </a:lnTo>
                <a:lnTo>
                  <a:pt x="979920" y="1053608"/>
                </a:lnTo>
                <a:lnTo>
                  <a:pt x="490023" y="1053608"/>
                </a:lnTo>
                <a:lnTo>
                  <a:pt x="0" y="1320027"/>
                </a:lnTo>
                <a:close/>
              </a:path>
              <a:path w="980440" h="1320165">
                <a:moveTo>
                  <a:pt x="979920" y="1320027"/>
                </a:moveTo>
                <a:lnTo>
                  <a:pt x="490023" y="1053608"/>
                </a:lnTo>
                <a:lnTo>
                  <a:pt x="979920" y="1053608"/>
                </a:lnTo>
                <a:lnTo>
                  <a:pt x="979920" y="1320027"/>
                </a:lnTo>
                <a:close/>
              </a:path>
            </a:pathLst>
          </a:custGeom>
          <a:solidFill>
            <a:srgbClr val="01603C"/>
          </a:solidFill>
        </p:spPr>
        <p:txBody>
          <a:bodyPr wrap="square" lIns="0" tIns="0" rIns="0" bIns="0" rtlCol="0"/>
          <a:lstStyle/>
          <a:p>
            <a:endParaRPr/>
          </a:p>
        </p:txBody>
      </p:sp>
      <p:sp>
        <p:nvSpPr>
          <p:cNvPr id="6" name="object 6"/>
          <p:cNvSpPr/>
          <p:nvPr/>
        </p:nvSpPr>
        <p:spPr>
          <a:xfrm>
            <a:off x="377481" y="8138002"/>
            <a:ext cx="980440" cy="1320165"/>
          </a:xfrm>
          <a:custGeom>
            <a:avLst/>
            <a:gdLst/>
            <a:ahLst/>
            <a:cxnLst/>
            <a:rect l="l" t="t" r="r" b="b"/>
            <a:pathLst>
              <a:path w="980440" h="1320165">
                <a:moveTo>
                  <a:pt x="0" y="1320027"/>
                </a:moveTo>
                <a:lnTo>
                  <a:pt x="0" y="266419"/>
                </a:lnTo>
                <a:lnTo>
                  <a:pt x="490023" y="0"/>
                </a:lnTo>
                <a:lnTo>
                  <a:pt x="979920" y="266419"/>
                </a:lnTo>
                <a:lnTo>
                  <a:pt x="979920" y="1053734"/>
                </a:lnTo>
                <a:lnTo>
                  <a:pt x="490023" y="1053734"/>
                </a:lnTo>
                <a:lnTo>
                  <a:pt x="0" y="1320027"/>
                </a:lnTo>
                <a:close/>
              </a:path>
              <a:path w="980440" h="1320165">
                <a:moveTo>
                  <a:pt x="979920" y="1320027"/>
                </a:moveTo>
                <a:lnTo>
                  <a:pt x="490023" y="1053734"/>
                </a:lnTo>
                <a:lnTo>
                  <a:pt x="979920" y="1053734"/>
                </a:lnTo>
                <a:lnTo>
                  <a:pt x="979920" y="1320027"/>
                </a:lnTo>
                <a:close/>
              </a:path>
            </a:pathLst>
          </a:custGeom>
          <a:solidFill>
            <a:srgbClr val="01603C"/>
          </a:solidFill>
        </p:spPr>
        <p:txBody>
          <a:bodyPr wrap="square" lIns="0" tIns="0" rIns="0" bIns="0" rtlCol="0"/>
          <a:lstStyle/>
          <a:p>
            <a:endParaRPr/>
          </a:p>
        </p:txBody>
      </p:sp>
      <p:grpSp>
        <p:nvGrpSpPr>
          <p:cNvPr id="7" name="object 7"/>
          <p:cNvGrpSpPr/>
          <p:nvPr/>
        </p:nvGrpSpPr>
        <p:grpSpPr>
          <a:xfrm>
            <a:off x="-3" y="10489631"/>
            <a:ext cx="7563484" cy="207010"/>
            <a:chOff x="-3" y="10489631"/>
            <a:chExt cx="7563484" cy="207010"/>
          </a:xfrm>
        </p:grpSpPr>
        <p:sp>
          <p:nvSpPr>
            <p:cNvPr id="8" name="object 8"/>
            <p:cNvSpPr/>
            <p:nvPr/>
          </p:nvSpPr>
          <p:spPr>
            <a:xfrm>
              <a:off x="-3" y="10489631"/>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solidFill>
          </p:spPr>
          <p:txBody>
            <a:bodyPr wrap="square" lIns="0" tIns="0" rIns="0" bIns="0" rtlCol="0"/>
            <a:lstStyle/>
            <a:p>
              <a:endParaRPr/>
            </a:p>
          </p:txBody>
        </p:sp>
        <p:sp>
          <p:nvSpPr>
            <p:cNvPr id="9" name="object 9"/>
            <p:cNvSpPr/>
            <p:nvPr/>
          </p:nvSpPr>
          <p:spPr>
            <a:xfrm>
              <a:off x="853377" y="10489631"/>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solidFill>
          </p:spPr>
          <p:txBody>
            <a:bodyPr wrap="square" lIns="0" tIns="0" rIns="0" bIns="0" rtlCol="0"/>
            <a:lstStyle/>
            <a:p>
              <a:endParaRPr/>
            </a:p>
          </p:txBody>
        </p:sp>
        <p:sp>
          <p:nvSpPr>
            <p:cNvPr id="10" name="object 10"/>
            <p:cNvSpPr/>
            <p:nvPr/>
          </p:nvSpPr>
          <p:spPr>
            <a:xfrm>
              <a:off x="2155998" y="10489631"/>
              <a:ext cx="5407025" cy="207010"/>
            </a:xfrm>
            <a:custGeom>
              <a:avLst/>
              <a:gdLst/>
              <a:ahLst/>
              <a:cxnLst/>
              <a:rect l="l" t="t" r="r" b="b"/>
              <a:pathLst>
                <a:path w="5407025" h="207009">
                  <a:moveTo>
                    <a:pt x="5406900" y="206452"/>
                  </a:moveTo>
                  <a:lnTo>
                    <a:pt x="0" y="206452"/>
                  </a:lnTo>
                  <a:lnTo>
                    <a:pt x="0" y="0"/>
                  </a:lnTo>
                  <a:lnTo>
                    <a:pt x="5406900" y="0"/>
                  </a:lnTo>
                  <a:lnTo>
                    <a:pt x="5406900" y="206452"/>
                  </a:lnTo>
                  <a:close/>
                </a:path>
              </a:pathLst>
            </a:custGeom>
            <a:solidFill>
              <a:srgbClr val="048141"/>
            </a:solidFill>
          </p:spPr>
          <p:txBody>
            <a:bodyPr wrap="square" lIns="0" tIns="0" rIns="0" bIns="0" rtlCol="0"/>
            <a:lstStyle/>
            <a:p>
              <a:endParaRPr/>
            </a:p>
          </p:txBody>
        </p:sp>
      </p:grpSp>
      <p:grpSp>
        <p:nvGrpSpPr>
          <p:cNvPr id="11" name="object 11"/>
          <p:cNvGrpSpPr/>
          <p:nvPr/>
        </p:nvGrpSpPr>
        <p:grpSpPr>
          <a:xfrm>
            <a:off x="-3" y="-3"/>
            <a:ext cx="7562850" cy="207010"/>
            <a:chOff x="-3" y="-3"/>
            <a:chExt cx="7562850" cy="207010"/>
          </a:xfrm>
        </p:grpSpPr>
        <p:sp>
          <p:nvSpPr>
            <p:cNvPr id="12" name="object 12"/>
            <p:cNvSpPr/>
            <p:nvPr/>
          </p:nvSpPr>
          <p:spPr>
            <a:xfrm>
              <a:off x="-3" y="-3"/>
              <a:ext cx="5452745" cy="207010"/>
            </a:xfrm>
            <a:custGeom>
              <a:avLst/>
              <a:gdLst/>
              <a:ahLst/>
              <a:cxnLst/>
              <a:rect l="l" t="t" r="r" b="b"/>
              <a:pathLst>
                <a:path w="5452745" h="207010">
                  <a:moveTo>
                    <a:pt x="0" y="206452"/>
                  </a:moveTo>
                  <a:lnTo>
                    <a:pt x="5452642" y="206452"/>
                  </a:lnTo>
                  <a:lnTo>
                    <a:pt x="5452642" y="0"/>
                  </a:lnTo>
                  <a:lnTo>
                    <a:pt x="0" y="0"/>
                  </a:lnTo>
                  <a:lnTo>
                    <a:pt x="0" y="206452"/>
                  </a:lnTo>
                  <a:close/>
                </a:path>
              </a:pathLst>
            </a:custGeom>
            <a:solidFill>
              <a:srgbClr val="D92433"/>
            </a:solidFill>
          </p:spPr>
          <p:txBody>
            <a:bodyPr wrap="square" lIns="0" tIns="0" rIns="0" bIns="0" rtlCol="0"/>
            <a:lstStyle/>
            <a:p>
              <a:endParaRPr/>
            </a:p>
          </p:txBody>
        </p:sp>
        <p:sp>
          <p:nvSpPr>
            <p:cNvPr id="13" name="object 13"/>
            <p:cNvSpPr/>
            <p:nvPr/>
          </p:nvSpPr>
          <p:spPr>
            <a:xfrm>
              <a:off x="5452639" y="-3"/>
              <a:ext cx="1257300" cy="207010"/>
            </a:xfrm>
            <a:custGeom>
              <a:avLst/>
              <a:gdLst/>
              <a:ahLst/>
              <a:cxnLst/>
              <a:rect l="l" t="t" r="r" b="b"/>
              <a:pathLst>
                <a:path w="1257300" h="207010">
                  <a:moveTo>
                    <a:pt x="1256758" y="206452"/>
                  </a:moveTo>
                  <a:lnTo>
                    <a:pt x="0" y="206452"/>
                  </a:lnTo>
                  <a:lnTo>
                    <a:pt x="0" y="0"/>
                  </a:lnTo>
                  <a:lnTo>
                    <a:pt x="1256758" y="0"/>
                  </a:lnTo>
                  <a:lnTo>
                    <a:pt x="1256758" y="206452"/>
                  </a:lnTo>
                  <a:close/>
                </a:path>
              </a:pathLst>
            </a:custGeom>
            <a:solidFill>
              <a:srgbClr val="201D20"/>
            </a:solidFill>
          </p:spPr>
          <p:txBody>
            <a:bodyPr wrap="square" lIns="0" tIns="0" rIns="0" bIns="0" rtlCol="0"/>
            <a:lstStyle/>
            <a:p>
              <a:endParaRPr/>
            </a:p>
          </p:txBody>
        </p:sp>
        <p:sp>
          <p:nvSpPr>
            <p:cNvPr id="14" name="object 14"/>
            <p:cNvSpPr/>
            <p:nvPr/>
          </p:nvSpPr>
          <p:spPr>
            <a:xfrm>
              <a:off x="6709398" y="-3"/>
              <a:ext cx="853440" cy="207010"/>
            </a:xfrm>
            <a:custGeom>
              <a:avLst/>
              <a:gdLst/>
              <a:ahLst/>
              <a:cxnLst/>
              <a:rect l="l" t="t" r="r" b="b"/>
              <a:pathLst>
                <a:path w="853440" h="207010">
                  <a:moveTo>
                    <a:pt x="853381" y="206452"/>
                  </a:moveTo>
                  <a:lnTo>
                    <a:pt x="0" y="206452"/>
                  </a:lnTo>
                  <a:lnTo>
                    <a:pt x="0" y="0"/>
                  </a:lnTo>
                  <a:lnTo>
                    <a:pt x="853381" y="0"/>
                  </a:lnTo>
                  <a:lnTo>
                    <a:pt x="853381" y="206452"/>
                  </a:lnTo>
                  <a:close/>
                </a:path>
              </a:pathLst>
            </a:custGeom>
            <a:solidFill>
              <a:srgbClr val="048141"/>
            </a:solidFill>
          </p:spPr>
          <p:txBody>
            <a:bodyPr wrap="square" lIns="0" tIns="0" rIns="0" bIns="0" rtlCol="0"/>
            <a:lstStyle/>
            <a:p>
              <a:endParaRPr/>
            </a:p>
          </p:txBody>
        </p:sp>
      </p:grpSp>
      <p:sp>
        <p:nvSpPr>
          <p:cNvPr id="15" name="object 15"/>
          <p:cNvSpPr txBox="1"/>
          <p:nvPr/>
        </p:nvSpPr>
        <p:spPr>
          <a:xfrm>
            <a:off x="1357401" y="6796976"/>
            <a:ext cx="5729605" cy="872675"/>
          </a:xfrm>
          <a:prstGeom prst="rect">
            <a:avLst/>
          </a:prstGeom>
          <a:ln w="17532">
            <a:solidFill>
              <a:srgbClr val="01603C"/>
            </a:solidFill>
          </a:ln>
        </p:spPr>
        <p:txBody>
          <a:bodyPr vert="horz" wrap="square" lIns="0" tIns="41275" rIns="0" bIns="0" rtlCol="0">
            <a:spAutoFit/>
          </a:bodyPr>
          <a:lstStyle/>
          <a:p>
            <a:pPr marL="583565">
              <a:lnSpc>
                <a:spcPct val="100000"/>
              </a:lnSpc>
              <a:spcBef>
                <a:spcPts val="325"/>
              </a:spcBef>
            </a:pPr>
            <a:r>
              <a:rPr sz="1400" b="1" spc="-20" dirty="0">
                <a:solidFill>
                  <a:srgbClr val="01603C"/>
                </a:solidFill>
                <a:latin typeface="Arial MT"/>
                <a:cs typeface="Arial MT"/>
              </a:rPr>
              <a:t>Water</a:t>
            </a:r>
            <a:r>
              <a:rPr sz="1400" b="1" spc="-50" dirty="0">
                <a:solidFill>
                  <a:srgbClr val="01603C"/>
                </a:solidFill>
                <a:latin typeface="Arial MT"/>
                <a:cs typeface="Arial MT"/>
              </a:rPr>
              <a:t> </a:t>
            </a:r>
            <a:r>
              <a:rPr sz="1400" b="1" dirty="0">
                <a:solidFill>
                  <a:srgbClr val="01603C"/>
                </a:solidFill>
                <a:latin typeface="Ink Free"/>
                <a:cs typeface="Ink Free"/>
              </a:rPr>
              <a:t>&amp;</a:t>
            </a:r>
            <a:r>
              <a:rPr sz="1400" b="1" spc="-60" dirty="0">
                <a:solidFill>
                  <a:srgbClr val="01603C"/>
                </a:solidFill>
                <a:latin typeface="Ink Free"/>
                <a:cs typeface="Ink Free"/>
              </a:rPr>
              <a:t> </a:t>
            </a:r>
            <a:r>
              <a:rPr sz="1400" b="1" spc="-10" dirty="0">
                <a:solidFill>
                  <a:srgbClr val="01603C"/>
                </a:solidFill>
                <a:latin typeface="Arial MT"/>
                <a:cs typeface="Arial MT"/>
              </a:rPr>
              <a:t>Irrigation</a:t>
            </a:r>
            <a:endParaRPr sz="1400" b="1" dirty="0">
              <a:latin typeface="Arial MT"/>
              <a:cs typeface="Arial MT"/>
            </a:endParaRPr>
          </a:p>
          <a:p>
            <a:pPr marL="677545" indent="-93980">
              <a:lnSpc>
                <a:spcPts val="1435"/>
              </a:lnSpc>
              <a:spcBef>
                <a:spcPts val="615"/>
              </a:spcBef>
              <a:buChar char="•"/>
              <a:tabLst>
                <a:tab pos="677545" algn="l"/>
              </a:tabLst>
            </a:pPr>
            <a:r>
              <a:rPr sz="1200" spc="-25" dirty="0">
                <a:solidFill>
                  <a:srgbClr val="1F1D1D"/>
                </a:solidFill>
                <a:latin typeface="Arial MT"/>
                <a:cs typeface="Arial MT"/>
              </a:rPr>
              <a:t>Large-</a:t>
            </a:r>
            <a:r>
              <a:rPr sz="1200" spc="-10" dirty="0">
                <a:solidFill>
                  <a:srgbClr val="1F1D1D"/>
                </a:solidFill>
                <a:latin typeface="Arial MT"/>
                <a:cs typeface="Arial MT"/>
              </a:rPr>
              <a:t>scale</a:t>
            </a:r>
            <a:r>
              <a:rPr sz="1200" spc="10" dirty="0">
                <a:solidFill>
                  <a:srgbClr val="1F1D1D"/>
                </a:solidFill>
                <a:latin typeface="Arial MT"/>
                <a:cs typeface="Arial MT"/>
              </a:rPr>
              <a:t> </a:t>
            </a:r>
            <a:r>
              <a:rPr sz="1200" dirty="0">
                <a:solidFill>
                  <a:srgbClr val="1F1D1D"/>
                </a:solidFill>
                <a:latin typeface="Arial MT"/>
                <a:cs typeface="Arial MT"/>
              </a:rPr>
              <a:t>irrigation</a:t>
            </a:r>
            <a:r>
              <a:rPr sz="1200" spc="10" dirty="0">
                <a:solidFill>
                  <a:srgbClr val="1F1D1D"/>
                </a:solidFill>
                <a:latin typeface="Arial MT"/>
                <a:cs typeface="Arial MT"/>
              </a:rPr>
              <a:t> </a:t>
            </a:r>
            <a:r>
              <a:rPr sz="1200" spc="-10" dirty="0">
                <a:solidFill>
                  <a:srgbClr val="1F1D1D"/>
                </a:solidFill>
                <a:latin typeface="Arial MT"/>
                <a:cs typeface="Arial MT"/>
              </a:rPr>
              <a:t>systems</a:t>
            </a:r>
            <a:endParaRPr sz="1200" dirty="0">
              <a:latin typeface="Arial MT"/>
              <a:cs typeface="Arial MT"/>
            </a:endParaRPr>
          </a:p>
          <a:p>
            <a:pPr marL="677545" indent="-93980">
              <a:lnSpc>
                <a:spcPts val="1425"/>
              </a:lnSpc>
              <a:buChar char="•"/>
              <a:tabLst>
                <a:tab pos="677545" algn="l"/>
              </a:tabLst>
            </a:pPr>
            <a:r>
              <a:rPr sz="1200" dirty="0">
                <a:solidFill>
                  <a:srgbClr val="1F1D1D"/>
                </a:solidFill>
                <a:latin typeface="Arial MT"/>
                <a:cs typeface="Arial MT"/>
              </a:rPr>
              <a:t>Borehole</a:t>
            </a:r>
            <a:r>
              <a:rPr sz="1200" spc="-15" dirty="0">
                <a:solidFill>
                  <a:srgbClr val="1F1D1D"/>
                </a:solidFill>
                <a:latin typeface="Arial MT"/>
                <a:cs typeface="Arial MT"/>
              </a:rPr>
              <a:t> </a:t>
            </a:r>
            <a:r>
              <a:rPr sz="1200" dirty="0">
                <a:solidFill>
                  <a:srgbClr val="1F1D1D"/>
                </a:solidFill>
                <a:latin typeface="Arial MT"/>
                <a:cs typeface="Arial MT"/>
              </a:rPr>
              <a:t>drilling</a:t>
            </a:r>
            <a:r>
              <a:rPr sz="1200" spc="-10" dirty="0">
                <a:solidFill>
                  <a:srgbClr val="1F1D1D"/>
                </a:solidFill>
                <a:latin typeface="Arial MT"/>
                <a:cs typeface="Arial MT"/>
              </a:rPr>
              <a:t> </a:t>
            </a:r>
            <a:r>
              <a:rPr sz="1200" dirty="0">
                <a:solidFill>
                  <a:srgbClr val="1F1D1D"/>
                </a:solidFill>
                <a:latin typeface="Arial MT"/>
                <a:cs typeface="Arial MT"/>
              </a:rPr>
              <a:t>and</a:t>
            </a:r>
            <a:r>
              <a:rPr sz="1200" spc="-10" dirty="0">
                <a:solidFill>
                  <a:srgbClr val="1F1D1D"/>
                </a:solidFill>
                <a:latin typeface="Arial MT"/>
                <a:cs typeface="Arial MT"/>
              </a:rPr>
              <a:t> </a:t>
            </a:r>
            <a:r>
              <a:rPr sz="1200" dirty="0">
                <a:solidFill>
                  <a:srgbClr val="1F1D1D"/>
                </a:solidFill>
                <a:latin typeface="Arial MT"/>
                <a:cs typeface="Arial MT"/>
              </a:rPr>
              <a:t>water</a:t>
            </a:r>
            <a:r>
              <a:rPr sz="1200" spc="-10" dirty="0">
                <a:solidFill>
                  <a:srgbClr val="1F1D1D"/>
                </a:solidFill>
                <a:latin typeface="Arial MT"/>
                <a:cs typeface="Arial MT"/>
              </a:rPr>
              <a:t> </a:t>
            </a:r>
            <a:r>
              <a:rPr sz="1200" dirty="0">
                <a:solidFill>
                  <a:srgbClr val="1F1D1D"/>
                </a:solidFill>
                <a:latin typeface="Arial MT"/>
                <a:cs typeface="Arial MT"/>
              </a:rPr>
              <a:t>supply</a:t>
            </a:r>
            <a:r>
              <a:rPr sz="1200" spc="-10" dirty="0">
                <a:solidFill>
                  <a:srgbClr val="1F1D1D"/>
                </a:solidFill>
                <a:latin typeface="Arial MT"/>
                <a:cs typeface="Arial MT"/>
              </a:rPr>
              <a:t> services</a:t>
            </a:r>
            <a:endParaRPr sz="1200" dirty="0">
              <a:latin typeface="Arial MT"/>
              <a:cs typeface="Arial MT"/>
            </a:endParaRPr>
          </a:p>
          <a:p>
            <a:pPr marL="677545" indent="-93980">
              <a:lnSpc>
                <a:spcPts val="1435"/>
              </a:lnSpc>
              <a:buChar char="•"/>
              <a:tabLst>
                <a:tab pos="677545" algn="l"/>
              </a:tabLst>
            </a:pPr>
            <a:r>
              <a:rPr sz="1200" spc="-10" dirty="0">
                <a:solidFill>
                  <a:srgbClr val="1F1D1D"/>
                </a:solidFill>
                <a:latin typeface="Arial MT"/>
                <a:cs typeface="Arial MT"/>
              </a:rPr>
              <a:t>Water </a:t>
            </a:r>
            <a:r>
              <a:rPr sz="1200" dirty="0">
                <a:solidFill>
                  <a:srgbClr val="1F1D1D"/>
                </a:solidFill>
                <a:latin typeface="Arial MT"/>
                <a:cs typeface="Arial MT"/>
              </a:rPr>
              <a:t>bottling</a:t>
            </a:r>
            <a:r>
              <a:rPr sz="1200" spc="-5" dirty="0">
                <a:solidFill>
                  <a:srgbClr val="1F1D1D"/>
                </a:solidFill>
                <a:latin typeface="Arial MT"/>
                <a:cs typeface="Arial MT"/>
              </a:rPr>
              <a:t> </a:t>
            </a:r>
            <a:r>
              <a:rPr sz="1200" dirty="0">
                <a:solidFill>
                  <a:srgbClr val="1F1D1D"/>
                </a:solidFill>
                <a:latin typeface="Arial MT"/>
                <a:cs typeface="Arial MT"/>
              </a:rPr>
              <a:t>and</a:t>
            </a:r>
            <a:r>
              <a:rPr sz="1200" spc="-10" dirty="0">
                <a:solidFill>
                  <a:srgbClr val="1F1D1D"/>
                </a:solidFill>
                <a:latin typeface="Arial MT"/>
                <a:cs typeface="Arial MT"/>
              </a:rPr>
              <a:t> </a:t>
            </a:r>
            <a:r>
              <a:rPr sz="1200" dirty="0">
                <a:solidFill>
                  <a:srgbClr val="1F1D1D"/>
                </a:solidFill>
                <a:latin typeface="Arial MT"/>
                <a:cs typeface="Arial MT"/>
              </a:rPr>
              <a:t>puriﬁcation</a:t>
            </a:r>
            <a:r>
              <a:rPr sz="1200" spc="-5" dirty="0">
                <a:solidFill>
                  <a:srgbClr val="1F1D1D"/>
                </a:solidFill>
                <a:latin typeface="Arial MT"/>
                <a:cs typeface="Arial MT"/>
              </a:rPr>
              <a:t> </a:t>
            </a:r>
            <a:r>
              <a:rPr sz="1200" spc="-10" dirty="0">
                <a:solidFill>
                  <a:srgbClr val="1F1D1D"/>
                </a:solidFill>
                <a:latin typeface="Arial MT"/>
                <a:cs typeface="Arial MT"/>
              </a:rPr>
              <a:t>plants</a:t>
            </a:r>
            <a:endParaRPr sz="1200" dirty="0">
              <a:latin typeface="Arial MT"/>
              <a:cs typeface="Arial MT"/>
            </a:endParaRPr>
          </a:p>
        </p:txBody>
      </p:sp>
      <p:sp>
        <p:nvSpPr>
          <p:cNvPr id="16" name="object 16"/>
          <p:cNvSpPr txBox="1"/>
          <p:nvPr/>
        </p:nvSpPr>
        <p:spPr>
          <a:xfrm>
            <a:off x="1346915" y="5183483"/>
            <a:ext cx="5729605" cy="872675"/>
          </a:xfrm>
          <a:prstGeom prst="rect">
            <a:avLst/>
          </a:prstGeom>
          <a:ln w="17532">
            <a:solidFill>
              <a:srgbClr val="01603C"/>
            </a:solidFill>
          </a:ln>
        </p:spPr>
        <p:txBody>
          <a:bodyPr vert="horz" wrap="square" lIns="0" tIns="41275" rIns="0" bIns="0" rtlCol="0">
            <a:spAutoFit/>
          </a:bodyPr>
          <a:lstStyle/>
          <a:p>
            <a:pPr marL="583565">
              <a:lnSpc>
                <a:spcPct val="100000"/>
              </a:lnSpc>
              <a:spcBef>
                <a:spcPts val="325"/>
              </a:spcBef>
            </a:pPr>
            <a:r>
              <a:rPr sz="1400" b="1" spc="-20" dirty="0">
                <a:solidFill>
                  <a:srgbClr val="01603C"/>
                </a:solidFill>
                <a:latin typeface="Arial MT"/>
                <a:cs typeface="Arial MT"/>
              </a:rPr>
              <a:t>Tourism</a:t>
            </a:r>
            <a:r>
              <a:rPr sz="1400" b="1" spc="-50" dirty="0">
                <a:solidFill>
                  <a:srgbClr val="01603C"/>
                </a:solidFill>
                <a:latin typeface="Arial MT"/>
                <a:cs typeface="Arial MT"/>
              </a:rPr>
              <a:t> </a:t>
            </a:r>
            <a:r>
              <a:rPr sz="1400" b="1" dirty="0">
                <a:solidFill>
                  <a:srgbClr val="01603C"/>
                </a:solidFill>
                <a:latin typeface="Ink Free"/>
                <a:cs typeface="Ink Free"/>
              </a:rPr>
              <a:t>&amp;</a:t>
            </a:r>
            <a:r>
              <a:rPr sz="1400" b="1" spc="-60" dirty="0">
                <a:solidFill>
                  <a:srgbClr val="01603C"/>
                </a:solidFill>
                <a:latin typeface="Ink Free"/>
                <a:cs typeface="Ink Free"/>
              </a:rPr>
              <a:t> </a:t>
            </a:r>
            <a:r>
              <a:rPr sz="1400" b="1" spc="-10" dirty="0">
                <a:solidFill>
                  <a:srgbClr val="01603C"/>
                </a:solidFill>
                <a:latin typeface="Arial MT"/>
                <a:cs typeface="Arial MT"/>
              </a:rPr>
              <a:t>Hospitality</a:t>
            </a:r>
            <a:endParaRPr sz="1400" b="1" dirty="0">
              <a:latin typeface="Arial MT"/>
              <a:cs typeface="Arial MT"/>
            </a:endParaRPr>
          </a:p>
          <a:p>
            <a:pPr marL="677545" indent="-93980">
              <a:lnSpc>
                <a:spcPts val="1435"/>
              </a:lnSpc>
              <a:spcBef>
                <a:spcPts val="615"/>
              </a:spcBef>
              <a:buChar char="•"/>
              <a:tabLst>
                <a:tab pos="677545" algn="l"/>
              </a:tabLst>
            </a:pPr>
            <a:r>
              <a:rPr sz="1200" spc="-45" dirty="0">
                <a:solidFill>
                  <a:srgbClr val="1F1D1D"/>
                </a:solidFill>
                <a:latin typeface="Arial MT"/>
                <a:cs typeface="Arial MT"/>
              </a:rPr>
              <a:t>Eco-</a:t>
            </a:r>
            <a:r>
              <a:rPr sz="1200" spc="-10" dirty="0">
                <a:solidFill>
                  <a:srgbClr val="1F1D1D"/>
                </a:solidFill>
                <a:latin typeface="Arial MT"/>
                <a:cs typeface="Arial MT"/>
              </a:rPr>
              <a:t>tourism,</a:t>
            </a:r>
            <a:r>
              <a:rPr sz="1200" spc="-40" dirty="0">
                <a:solidFill>
                  <a:srgbClr val="1F1D1D"/>
                </a:solidFill>
                <a:latin typeface="Arial MT"/>
                <a:cs typeface="Arial MT"/>
              </a:rPr>
              <a:t> </a:t>
            </a:r>
            <a:r>
              <a:rPr sz="1200" dirty="0">
                <a:solidFill>
                  <a:srgbClr val="1F1D1D"/>
                </a:solidFill>
                <a:latin typeface="Arial MT"/>
                <a:cs typeface="Arial MT"/>
              </a:rPr>
              <a:t>lodges,</a:t>
            </a:r>
            <a:r>
              <a:rPr sz="1200" spc="-35" dirty="0">
                <a:solidFill>
                  <a:srgbClr val="1F1D1D"/>
                </a:solidFill>
                <a:latin typeface="Arial MT"/>
                <a:cs typeface="Arial MT"/>
              </a:rPr>
              <a:t> </a:t>
            </a:r>
            <a:r>
              <a:rPr sz="1200" dirty="0">
                <a:solidFill>
                  <a:srgbClr val="1F1D1D"/>
                </a:solidFill>
                <a:latin typeface="Arial MT"/>
                <a:cs typeface="Arial MT"/>
              </a:rPr>
              <a:t>and</a:t>
            </a:r>
            <a:r>
              <a:rPr sz="1200" spc="-35" dirty="0">
                <a:solidFill>
                  <a:srgbClr val="1F1D1D"/>
                </a:solidFill>
                <a:latin typeface="Arial MT"/>
                <a:cs typeface="Arial MT"/>
              </a:rPr>
              <a:t> </a:t>
            </a:r>
            <a:r>
              <a:rPr sz="1200" spc="-10" dirty="0">
                <a:solidFill>
                  <a:srgbClr val="1F1D1D"/>
                </a:solidFill>
                <a:latin typeface="Arial MT"/>
                <a:cs typeface="Arial MT"/>
              </a:rPr>
              <a:t>resorts</a:t>
            </a:r>
            <a:endParaRPr sz="1200" dirty="0">
              <a:latin typeface="Arial MT"/>
              <a:cs typeface="Arial MT"/>
            </a:endParaRPr>
          </a:p>
          <a:p>
            <a:pPr marL="677545" indent="-93980">
              <a:lnSpc>
                <a:spcPts val="1425"/>
              </a:lnSpc>
              <a:buChar char="•"/>
              <a:tabLst>
                <a:tab pos="677545" algn="l"/>
              </a:tabLst>
            </a:pPr>
            <a:r>
              <a:rPr sz="1200" dirty="0">
                <a:solidFill>
                  <a:srgbClr val="1F1D1D"/>
                </a:solidFill>
                <a:latin typeface="Arial MT"/>
                <a:cs typeface="Arial MT"/>
              </a:rPr>
              <a:t>Conference</a:t>
            </a:r>
            <a:r>
              <a:rPr sz="1200" spc="-45" dirty="0">
                <a:solidFill>
                  <a:srgbClr val="1F1D1D"/>
                </a:solidFill>
                <a:latin typeface="Arial MT"/>
                <a:cs typeface="Arial MT"/>
              </a:rPr>
              <a:t> </a:t>
            </a:r>
            <a:r>
              <a:rPr sz="1200" dirty="0">
                <a:solidFill>
                  <a:srgbClr val="1F1D1D"/>
                </a:solidFill>
                <a:latin typeface="Arial MT"/>
                <a:cs typeface="Arial MT"/>
              </a:rPr>
              <a:t>centers</a:t>
            </a:r>
            <a:r>
              <a:rPr sz="1200" spc="-40" dirty="0">
                <a:solidFill>
                  <a:srgbClr val="1F1D1D"/>
                </a:solidFill>
                <a:latin typeface="Arial MT"/>
                <a:cs typeface="Arial MT"/>
              </a:rPr>
              <a:t> </a:t>
            </a:r>
            <a:r>
              <a:rPr sz="1200" dirty="0">
                <a:solidFill>
                  <a:srgbClr val="1F1D1D"/>
                </a:solidFill>
                <a:latin typeface="Arial MT"/>
                <a:cs typeface="Arial MT"/>
              </a:rPr>
              <a:t>and</a:t>
            </a:r>
            <a:r>
              <a:rPr sz="1200" spc="-40" dirty="0">
                <a:solidFill>
                  <a:srgbClr val="1F1D1D"/>
                </a:solidFill>
                <a:latin typeface="Arial MT"/>
                <a:cs typeface="Arial MT"/>
              </a:rPr>
              <a:t> </a:t>
            </a:r>
            <a:r>
              <a:rPr sz="1200" spc="-10" dirty="0">
                <a:solidFill>
                  <a:srgbClr val="1F1D1D"/>
                </a:solidFill>
                <a:latin typeface="Arial MT"/>
                <a:cs typeface="Arial MT"/>
              </a:rPr>
              <a:t>business</a:t>
            </a:r>
            <a:r>
              <a:rPr sz="1200" spc="-40" dirty="0">
                <a:solidFill>
                  <a:srgbClr val="1F1D1D"/>
                </a:solidFill>
                <a:latin typeface="Arial MT"/>
                <a:cs typeface="Arial MT"/>
              </a:rPr>
              <a:t> </a:t>
            </a:r>
            <a:r>
              <a:rPr sz="1200" spc="-10" dirty="0">
                <a:solidFill>
                  <a:srgbClr val="1F1D1D"/>
                </a:solidFill>
                <a:latin typeface="Arial MT"/>
                <a:cs typeface="Arial MT"/>
              </a:rPr>
              <a:t>hotels</a:t>
            </a:r>
            <a:endParaRPr sz="1200" dirty="0">
              <a:latin typeface="Arial MT"/>
              <a:cs typeface="Arial MT"/>
            </a:endParaRPr>
          </a:p>
          <a:p>
            <a:pPr marL="677545" indent="-93980">
              <a:lnSpc>
                <a:spcPts val="1435"/>
              </a:lnSpc>
              <a:buChar char="•"/>
              <a:tabLst>
                <a:tab pos="677545" algn="l"/>
              </a:tabLst>
            </a:pPr>
            <a:r>
              <a:rPr sz="1200" dirty="0">
                <a:solidFill>
                  <a:srgbClr val="1F1D1D"/>
                </a:solidFill>
                <a:latin typeface="Arial MT"/>
                <a:cs typeface="Arial MT"/>
              </a:rPr>
              <a:t>Adventure</a:t>
            </a:r>
            <a:r>
              <a:rPr sz="1200" spc="-40" dirty="0">
                <a:solidFill>
                  <a:srgbClr val="1F1D1D"/>
                </a:solidFill>
                <a:latin typeface="Arial MT"/>
                <a:cs typeface="Arial MT"/>
              </a:rPr>
              <a:t> </a:t>
            </a:r>
            <a:r>
              <a:rPr sz="1200" dirty="0">
                <a:solidFill>
                  <a:srgbClr val="1F1D1D"/>
                </a:solidFill>
                <a:latin typeface="Arial MT"/>
                <a:cs typeface="Arial MT"/>
              </a:rPr>
              <a:t>tourism</a:t>
            </a:r>
            <a:r>
              <a:rPr sz="1200" spc="-35" dirty="0">
                <a:solidFill>
                  <a:srgbClr val="1F1D1D"/>
                </a:solidFill>
                <a:latin typeface="Arial MT"/>
                <a:cs typeface="Arial MT"/>
              </a:rPr>
              <a:t> </a:t>
            </a:r>
            <a:r>
              <a:rPr sz="1200" spc="-20" dirty="0">
                <a:solidFill>
                  <a:srgbClr val="1F1D1D"/>
                </a:solidFill>
                <a:latin typeface="Arial MT"/>
                <a:cs typeface="Arial MT"/>
              </a:rPr>
              <a:t>(cycling,</a:t>
            </a:r>
            <a:r>
              <a:rPr sz="1200" spc="-40" dirty="0">
                <a:solidFill>
                  <a:srgbClr val="1F1D1D"/>
                </a:solidFill>
                <a:latin typeface="Arial MT"/>
                <a:cs typeface="Arial MT"/>
              </a:rPr>
              <a:t> </a:t>
            </a:r>
            <a:r>
              <a:rPr sz="1200" dirty="0">
                <a:solidFill>
                  <a:srgbClr val="1F1D1D"/>
                </a:solidFill>
                <a:latin typeface="Arial MT"/>
                <a:cs typeface="Arial MT"/>
              </a:rPr>
              <a:t>and</a:t>
            </a:r>
            <a:r>
              <a:rPr sz="1200" spc="-35" dirty="0">
                <a:solidFill>
                  <a:srgbClr val="1F1D1D"/>
                </a:solidFill>
                <a:latin typeface="Arial MT"/>
                <a:cs typeface="Arial MT"/>
              </a:rPr>
              <a:t> </a:t>
            </a:r>
            <a:r>
              <a:rPr sz="1200" dirty="0">
                <a:solidFill>
                  <a:srgbClr val="1F1D1D"/>
                </a:solidFill>
                <a:latin typeface="Arial MT"/>
                <a:cs typeface="Arial MT"/>
              </a:rPr>
              <a:t>cultural</a:t>
            </a:r>
            <a:r>
              <a:rPr sz="1200" spc="-40" dirty="0">
                <a:solidFill>
                  <a:srgbClr val="1F1D1D"/>
                </a:solidFill>
                <a:latin typeface="Arial MT"/>
                <a:cs typeface="Arial MT"/>
              </a:rPr>
              <a:t> </a:t>
            </a:r>
            <a:r>
              <a:rPr sz="1200" spc="-10" dirty="0">
                <a:solidFill>
                  <a:srgbClr val="1F1D1D"/>
                </a:solidFill>
                <a:latin typeface="Arial MT"/>
                <a:cs typeface="Arial MT"/>
              </a:rPr>
              <a:t>tourism)</a:t>
            </a:r>
            <a:endParaRPr sz="1200" dirty="0">
              <a:latin typeface="Arial MT"/>
              <a:cs typeface="Arial MT"/>
            </a:endParaRPr>
          </a:p>
        </p:txBody>
      </p:sp>
      <p:sp>
        <p:nvSpPr>
          <p:cNvPr id="17" name="object 17"/>
          <p:cNvSpPr txBox="1"/>
          <p:nvPr/>
        </p:nvSpPr>
        <p:spPr>
          <a:xfrm>
            <a:off x="1357401" y="8407410"/>
            <a:ext cx="5729605" cy="873316"/>
          </a:xfrm>
          <a:prstGeom prst="rect">
            <a:avLst/>
          </a:prstGeom>
          <a:ln w="17532">
            <a:solidFill>
              <a:srgbClr val="01603C"/>
            </a:solidFill>
          </a:ln>
        </p:spPr>
        <p:txBody>
          <a:bodyPr vert="horz" wrap="square" lIns="0" tIns="41910" rIns="0" bIns="0" rtlCol="0">
            <a:spAutoFit/>
          </a:bodyPr>
          <a:lstStyle/>
          <a:p>
            <a:pPr marL="583565">
              <a:lnSpc>
                <a:spcPct val="100000"/>
              </a:lnSpc>
              <a:spcBef>
                <a:spcPts val="330"/>
              </a:spcBef>
            </a:pPr>
            <a:r>
              <a:rPr sz="1400" b="1" spc="-30" dirty="0">
                <a:solidFill>
                  <a:srgbClr val="01603C"/>
                </a:solidFill>
                <a:latin typeface="Arial MT"/>
                <a:cs typeface="Arial MT"/>
              </a:rPr>
              <a:t>Waste</a:t>
            </a:r>
            <a:r>
              <a:rPr sz="1400" b="1" spc="-55" dirty="0">
                <a:solidFill>
                  <a:srgbClr val="01603C"/>
                </a:solidFill>
                <a:latin typeface="Arial MT"/>
                <a:cs typeface="Arial MT"/>
              </a:rPr>
              <a:t> </a:t>
            </a:r>
            <a:r>
              <a:rPr sz="1400" b="1" spc="-10" dirty="0">
                <a:solidFill>
                  <a:srgbClr val="01603C"/>
                </a:solidFill>
                <a:latin typeface="Arial MT"/>
                <a:cs typeface="Arial MT"/>
              </a:rPr>
              <a:t>Management</a:t>
            </a:r>
            <a:r>
              <a:rPr sz="1400" b="1" spc="-55" dirty="0">
                <a:solidFill>
                  <a:srgbClr val="01603C"/>
                </a:solidFill>
                <a:latin typeface="Arial MT"/>
                <a:cs typeface="Arial MT"/>
              </a:rPr>
              <a:t> </a:t>
            </a:r>
            <a:r>
              <a:rPr sz="1400" b="1" dirty="0">
                <a:solidFill>
                  <a:srgbClr val="01603C"/>
                </a:solidFill>
                <a:latin typeface="Ink Free"/>
                <a:cs typeface="Ink Free"/>
              </a:rPr>
              <a:t>&amp;</a:t>
            </a:r>
            <a:r>
              <a:rPr sz="1400" b="1" spc="-70" dirty="0">
                <a:solidFill>
                  <a:srgbClr val="01603C"/>
                </a:solidFill>
                <a:latin typeface="Ink Free"/>
                <a:cs typeface="Ink Free"/>
              </a:rPr>
              <a:t> </a:t>
            </a:r>
            <a:r>
              <a:rPr sz="1400" b="1" spc="-10" dirty="0">
                <a:solidFill>
                  <a:srgbClr val="01603C"/>
                </a:solidFill>
                <a:latin typeface="Arial MT"/>
                <a:cs typeface="Arial MT"/>
              </a:rPr>
              <a:t>Recycling</a:t>
            </a:r>
            <a:endParaRPr sz="1400" b="1" dirty="0">
              <a:latin typeface="Arial MT"/>
              <a:cs typeface="Arial MT"/>
            </a:endParaRPr>
          </a:p>
          <a:p>
            <a:pPr marL="583565">
              <a:lnSpc>
                <a:spcPts val="1435"/>
              </a:lnSpc>
              <a:spcBef>
                <a:spcPts val="615"/>
              </a:spcBef>
              <a:tabLst>
                <a:tab pos="677545" algn="l"/>
              </a:tabLst>
            </a:pPr>
            <a:r>
              <a:rPr lang="en-US" sz="1200" dirty="0"/>
              <a:t>Regional </a:t>
            </a:r>
            <a:r>
              <a:rPr lang="en-US" sz="1200" b="1" dirty="0"/>
              <a:t>solid waste management systems</a:t>
            </a:r>
            <a:r>
              <a:rPr lang="en-US" sz="1200" dirty="0"/>
              <a:t>, plastic and e-waste recycling plants, organic waste-to-energy and compost production supporting sustainable urban and agricultural growth.</a:t>
            </a:r>
            <a:endParaRPr sz="1200" dirty="0">
              <a:latin typeface="Arial MT"/>
              <a:cs typeface="Arial MT"/>
            </a:endParaRPr>
          </a:p>
        </p:txBody>
      </p:sp>
      <p:sp>
        <p:nvSpPr>
          <p:cNvPr id="18" name="object 18"/>
          <p:cNvSpPr txBox="1"/>
          <p:nvPr/>
        </p:nvSpPr>
        <p:spPr>
          <a:xfrm>
            <a:off x="1346918" y="1131133"/>
            <a:ext cx="5728970" cy="1164421"/>
          </a:xfrm>
          <a:prstGeom prst="rect">
            <a:avLst/>
          </a:prstGeom>
          <a:ln w="19565">
            <a:solidFill>
              <a:srgbClr val="01603C"/>
            </a:solidFill>
          </a:ln>
        </p:spPr>
        <p:txBody>
          <a:bodyPr vert="horz" wrap="square" lIns="0" tIns="81280" rIns="0" bIns="0" rtlCol="0">
            <a:spAutoFit/>
          </a:bodyPr>
          <a:lstStyle/>
          <a:p>
            <a:pPr marL="555625">
              <a:lnSpc>
                <a:spcPct val="100000"/>
              </a:lnSpc>
              <a:spcBef>
                <a:spcPts val="640"/>
              </a:spcBef>
            </a:pPr>
            <a:r>
              <a:rPr sz="1400" b="1" spc="-10" dirty="0">
                <a:solidFill>
                  <a:srgbClr val="01603C"/>
                </a:solidFill>
                <a:latin typeface="Arial MT"/>
                <a:cs typeface="Arial MT"/>
              </a:rPr>
              <a:t>Healthcare</a:t>
            </a:r>
            <a:r>
              <a:rPr sz="1400" b="1" spc="-45" dirty="0">
                <a:solidFill>
                  <a:srgbClr val="01603C"/>
                </a:solidFill>
                <a:latin typeface="Arial MT"/>
                <a:cs typeface="Arial MT"/>
              </a:rPr>
              <a:t> </a:t>
            </a:r>
            <a:r>
              <a:rPr sz="1400" b="1" dirty="0">
                <a:solidFill>
                  <a:srgbClr val="01603C"/>
                </a:solidFill>
                <a:latin typeface="Ink Free"/>
                <a:cs typeface="Ink Free"/>
              </a:rPr>
              <a:t>&amp;</a:t>
            </a:r>
            <a:r>
              <a:rPr sz="1400" b="1" spc="-60" dirty="0">
                <a:solidFill>
                  <a:srgbClr val="01603C"/>
                </a:solidFill>
                <a:latin typeface="Ink Free"/>
                <a:cs typeface="Ink Free"/>
              </a:rPr>
              <a:t> </a:t>
            </a:r>
            <a:r>
              <a:rPr sz="1400" b="1" spc="-10" dirty="0">
                <a:solidFill>
                  <a:srgbClr val="01603C"/>
                </a:solidFill>
                <a:latin typeface="Arial MT"/>
                <a:cs typeface="Arial MT"/>
              </a:rPr>
              <a:t>Medical</a:t>
            </a:r>
            <a:r>
              <a:rPr sz="1400" b="1" spc="-45" dirty="0">
                <a:solidFill>
                  <a:srgbClr val="01603C"/>
                </a:solidFill>
                <a:latin typeface="Arial MT"/>
                <a:cs typeface="Arial MT"/>
              </a:rPr>
              <a:t> </a:t>
            </a:r>
            <a:r>
              <a:rPr sz="1400" b="1" spc="-10" dirty="0">
                <a:solidFill>
                  <a:srgbClr val="01603C"/>
                </a:solidFill>
                <a:latin typeface="Arial MT"/>
                <a:cs typeface="Arial MT"/>
              </a:rPr>
              <a:t>Industry</a:t>
            </a:r>
            <a:endParaRPr sz="1400" b="1" dirty="0">
              <a:latin typeface="Arial MT"/>
              <a:cs typeface="Arial MT"/>
            </a:endParaRPr>
          </a:p>
          <a:p>
            <a:pPr marL="649605" indent="-93980">
              <a:lnSpc>
                <a:spcPct val="100000"/>
              </a:lnSpc>
              <a:spcBef>
                <a:spcPts val="459"/>
              </a:spcBef>
              <a:buChar char="•"/>
              <a:tabLst>
                <a:tab pos="649605" algn="l"/>
              </a:tabLst>
            </a:pPr>
            <a:r>
              <a:rPr lang="en-US" sz="1200" dirty="0"/>
              <a:t>Private and specialized hospitals, </a:t>
            </a:r>
            <a:r>
              <a:rPr lang="en-US" sz="1200" b="1" dirty="0"/>
              <a:t>regional diagnostic and referral centers</a:t>
            </a:r>
            <a:r>
              <a:rPr lang="en-US" sz="1200" dirty="0"/>
              <a:t>, pharmaceutical and medical equipment manufacturing, and healthcare supply chains serving the wider North Rift population</a:t>
            </a:r>
          </a:p>
          <a:p>
            <a:pPr marL="649605" indent="-93980">
              <a:lnSpc>
                <a:spcPct val="100000"/>
              </a:lnSpc>
              <a:spcBef>
                <a:spcPts val="459"/>
              </a:spcBef>
              <a:buChar char="•"/>
              <a:tabLst>
                <a:tab pos="649605" algn="l"/>
              </a:tabLst>
            </a:pPr>
            <a:endParaRPr sz="1200" dirty="0">
              <a:latin typeface="Arial MT"/>
              <a:cs typeface="Arial MT"/>
            </a:endParaRPr>
          </a:p>
        </p:txBody>
      </p:sp>
      <p:sp>
        <p:nvSpPr>
          <p:cNvPr id="19" name="object 19"/>
          <p:cNvSpPr txBox="1"/>
          <p:nvPr/>
        </p:nvSpPr>
        <p:spPr>
          <a:xfrm>
            <a:off x="1346918" y="3004718"/>
            <a:ext cx="5728970" cy="1477969"/>
          </a:xfrm>
          <a:prstGeom prst="rect">
            <a:avLst/>
          </a:prstGeom>
          <a:ln w="21852">
            <a:solidFill>
              <a:srgbClr val="01603C"/>
            </a:solidFill>
          </a:ln>
        </p:spPr>
        <p:txBody>
          <a:bodyPr vert="horz" wrap="square" lIns="0" tIns="81915" rIns="0" bIns="0" rtlCol="0">
            <a:spAutoFit/>
          </a:bodyPr>
          <a:lstStyle/>
          <a:p>
            <a:pPr marL="555625">
              <a:lnSpc>
                <a:spcPct val="100000"/>
              </a:lnSpc>
              <a:spcBef>
                <a:spcPts val="645"/>
              </a:spcBef>
            </a:pPr>
            <a:r>
              <a:rPr sz="1400" b="1" spc="-20" dirty="0">
                <a:solidFill>
                  <a:srgbClr val="01603C"/>
                </a:solidFill>
                <a:latin typeface="Arial MT"/>
                <a:cs typeface="Arial MT"/>
              </a:rPr>
              <a:t>Sports</a:t>
            </a:r>
            <a:r>
              <a:rPr sz="1400" b="1" spc="-40" dirty="0">
                <a:solidFill>
                  <a:srgbClr val="01603C"/>
                </a:solidFill>
                <a:latin typeface="Arial MT"/>
                <a:cs typeface="Arial MT"/>
              </a:rPr>
              <a:t> </a:t>
            </a:r>
            <a:r>
              <a:rPr sz="1400" b="1" dirty="0">
                <a:solidFill>
                  <a:srgbClr val="01603C"/>
                </a:solidFill>
                <a:latin typeface="Ink Free"/>
                <a:cs typeface="Ink Free"/>
              </a:rPr>
              <a:t>&amp;</a:t>
            </a:r>
            <a:r>
              <a:rPr sz="1400" b="1" spc="-55" dirty="0">
                <a:solidFill>
                  <a:srgbClr val="01603C"/>
                </a:solidFill>
                <a:latin typeface="Ink Free"/>
                <a:cs typeface="Ink Free"/>
              </a:rPr>
              <a:t> </a:t>
            </a:r>
            <a:r>
              <a:rPr sz="1400" b="1" spc="-10" dirty="0">
                <a:solidFill>
                  <a:srgbClr val="01603C"/>
                </a:solidFill>
                <a:latin typeface="Arial MT"/>
                <a:cs typeface="Arial MT"/>
              </a:rPr>
              <a:t>Recreation</a:t>
            </a:r>
            <a:endParaRPr sz="1400" b="1" dirty="0">
              <a:latin typeface="Arial MT"/>
              <a:cs typeface="Arial MT"/>
            </a:endParaRPr>
          </a:p>
          <a:p>
            <a:pPr marL="649605" indent="-93980">
              <a:lnSpc>
                <a:spcPts val="1435"/>
              </a:lnSpc>
              <a:spcBef>
                <a:spcPts val="155"/>
              </a:spcBef>
              <a:buChar char="•"/>
              <a:tabLst>
                <a:tab pos="649605" algn="l"/>
              </a:tabLst>
            </a:pPr>
            <a:r>
              <a:rPr lang="en-US" sz="1200" dirty="0"/>
              <a:t>Sports academies and talent development centers</a:t>
            </a:r>
            <a:br>
              <a:rPr lang="en-US" sz="1200" dirty="0"/>
            </a:br>
            <a:r>
              <a:rPr lang="en-US" sz="1200" dirty="0"/>
              <a:t>Stadia, golf courses and recreational facilities</a:t>
            </a:r>
            <a:br>
              <a:rPr lang="en-US" sz="1200" dirty="0"/>
            </a:br>
            <a:r>
              <a:rPr lang="en-US" sz="1200" dirty="0"/>
              <a:t>Fitness, wellness and sports performance centers</a:t>
            </a:r>
          </a:p>
          <a:p>
            <a:pPr marL="649605" indent="-93980">
              <a:lnSpc>
                <a:spcPts val="1435"/>
              </a:lnSpc>
              <a:spcBef>
                <a:spcPts val="155"/>
              </a:spcBef>
              <a:buChar char="•"/>
              <a:tabLst>
                <a:tab pos="649605" algn="l"/>
              </a:tabLst>
            </a:pPr>
            <a:endParaRPr lang="en-US" sz="1200" dirty="0">
              <a:latin typeface="Arial MT"/>
              <a:cs typeface="Arial MT"/>
            </a:endParaRPr>
          </a:p>
          <a:p>
            <a:pPr marL="649605" indent="-93980">
              <a:lnSpc>
                <a:spcPts val="1435"/>
              </a:lnSpc>
              <a:spcBef>
                <a:spcPts val="155"/>
              </a:spcBef>
              <a:buChar char="•"/>
              <a:tabLst>
                <a:tab pos="649605" algn="l"/>
              </a:tabLst>
            </a:pPr>
            <a:endParaRPr lang="en-US" sz="1200" dirty="0">
              <a:latin typeface="Arial MT"/>
              <a:cs typeface="Arial MT"/>
            </a:endParaRPr>
          </a:p>
          <a:p>
            <a:pPr marL="649605" indent="-93980">
              <a:lnSpc>
                <a:spcPts val="1435"/>
              </a:lnSpc>
              <a:spcBef>
                <a:spcPts val="155"/>
              </a:spcBef>
              <a:buChar char="•"/>
              <a:tabLst>
                <a:tab pos="649605" algn="l"/>
              </a:tabLst>
            </a:pPr>
            <a:endParaRPr lang="en-US" sz="1200" dirty="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6484" y="6633067"/>
            <a:ext cx="980440" cy="1912620"/>
          </a:xfrm>
          <a:custGeom>
            <a:avLst/>
            <a:gdLst/>
            <a:ahLst/>
            <a:cxnLst/>
            <a:rect l="l" t="t" r="r" b="b"/>
            <a:pathLst>
              <a:path w="980440" h="1912620">
                <a:moveTo>
                  <a:pt x="0" y="1912191"/>
                </a:moveTo>
                <a:lnTo>
                  <a:pt x="0" y="266418"/>
                </a:lnTo>
                <a:lnTo>
                  <a:pt x="490022" y="0"/>
                </a:lnTo>
                <a:lnTo>
                  <a:pt x="979917" y="266418"/>
                </a:lnTo>
                <a:lnTo>
                  <a:pt x="979917" y="1645773"/>
                </a:lnTo>
                <a:lnTo>
                  <a:pt x="490022" y="1645773"/>
                </a:lnTo>
                <a:lnTo>
                  <a:pt x="0" y="1912191"/>
                </a:lnTo>
                <a:close/>
              </a:path>
              <a:path w="980440" h="1912620">
                <a:moveTo>
                  <a:pt x="979917" y="1912191"/>
                </a:moveTo>
                <a:lnTo>
                  <a:pt x="490022" y="1645773"/>
                </a:lnTo>
                <a:lnTo>
                  <a:pt x="979917" y="1645773"/>
                </a:lnTo>
                <a:lnTo>
                  <a:pt x="979917" y="1912191"/>
                </a:lnTo>
                <a:close/>
              </a:path>
            </a:pathLst>
          </a:custGeom>
          <a:solidFill>
            <a:srgbClr val="01603C"/>
          </a:solidFill>
        </p:spPr>
        <p:txBody>
          <a:bodyPr wrap="square" lIns="0" tIns="0" rIns="0" bIns="0" rtlCol="0"/>
          <a:lstStyle/>
          <a:p>
            <a:endParaRPr/>
          </a:p>
        </p:txBody>
      </p:sp>
      <p:sp>
        <p:nvSpPr>
          <p:cNvPr id="3" name="object 3"/>
          <p:cNvSpPr/>
          <p:nvPr/>
        </p:nvSpPr>
        <p:spPr>
          <a:xfrm>
            <a:off x="346484" y="759568"/>
            <a:ext cx="980440" cy="1322070"/>
          </a:xfrm>
          <a:custGeom>
            <a:avLst/>
            <a:gdLst/>
            <a:ahLst/>
            <a:cxnLst/>
            <a:rect l="l" t="t" r="r" b="b"/>
            <a:pathLst>
              <a:path w="980440" h="1322070">
                <a:moveTo>
                  <a:pt x="0" y="1321679"/>
                </a:moveTo>
                <a:lnTo>
                  <a:pt x="0" y="266419"/>
                </a:lnTo>
                <a:lnTo>
                  <a:pt x="490023" y="0"/>
                </a:lnTo>
                <a:lnTo>
                  <a:pt x="979920" y="266419"/>
                </a:lnTo>
                <a:lnTo>
                  <a:pt x="979920" y="1055260"/>
                </a:lnTo>
                <a:lnTo>
                  <a:pt x="490023" y="1055260"/>
                </a:lnTo>
                <a:lnTo>
                  <a:pt x="0" y="1321679"/>
                </a:lnTo>
                <a:close/>
              </a:path>
              <a:path w="980440" h="1322070">
                <a:moveTo>
                  <a:pt x="979920" y="1321679"/>
                </a:moveTo>
                <a:lnTo>
                  <a:pt x="490023" y="1055260"/>
                </a:lnTo>
                <a:lnTo>
                  <a:pt x="979920" y="1055260"/>
                </a:lnTo>
                <a:lnTo>
                  <a:pt x="979920" y="1321679"/>
                </a:lnTo>
                <a:close/>
              </a:path>
            </a:pathLst>
          </a:custGeom>
          <a:solidFill>
            <a:srgbClr val="01603C"/>
          </a:solidFill>
        </p:spPr>
        <p:txBody>
          <a:bodyPr wrap="square" lIns="0" tIns="0" rIns="0" bIns="0" rtlCol="0"/>
          <a:lstStyle/>
          <a:p>
            <a:endParaRPr/>
          </a:p>
        </p:txBody>
      </p:sp>
      <p:sp>
        <p:nvSpPr>
          <p:cNvPr id="4" name="object 4"/>
          <p:cNvSpPr/>
          <p:nvPr/>
        </p:nvSpPr>
        <p:spPr>
          <a:xfrm>
            <a:off x="346484" y="2154554"/>
            <a:ext cx="980440" cy="1320165"/>
          </a:xfrm>
          <a:custGeom>
            <a:avLst/>
            <a:gdLst/>
            <a:ahLst/>
            <a:cxnLst/>
            <a:rect l="l" t="t" r="r" b="b"/>
            <a:pathLst>
              <a:path w="980440" h="1320164">
                <a:moveTo>
                  <a:pt x="0" y="1320028"/>
                </a:moveTo>
                <a:lnTo>
                  <a:pt x="0" y="266419"/>
                </a:lnTo>
                <a:lnTo>
                  <a:pt x="490023" y="0"/>
                </a:lnTo>
                <a:lnTo>
                  <a:pt x="979920" y="266419"/>
                </a:lnTo>
                <a:lnTo>
                  <a:pt x="979920" y="1053735"/>
                </a:lnTo>
                <a:lnTo>
                  <a:pt x="490023" y="1053735"/>
                </a:lnTo>
                <a:lnTo>
                  <a:pt x="0" y="1320028"/>
                </a:lnTo>
                <a:close/>
              </a:path>
              <a:path w="980440" h="1320164">
                <a:moveTo>
                  <a:pt x="979920" y="1320028"/>
                </a:moveTo>
                <a:lnTo>
                  <a:pt x="490023" y="1053735"/>
                </a:lnTo>
                <a:lnTo>
                  <a:pt x="979920" y="1053735"/>
                </a:lnTo>
                <a:lnTo>
                  <a:pt x="979920" y="1320028"/>
                </a:lnTo>
                <a:close/>
              </a:path>
            </a:pathLst>
          </a:custGeom>
          <a:solidFill>
            <a:srgbClr val="01603C"/>
          </a:solidFill>
        </p:spPr>
        <p:txBody>
          <a:bodyPr wrap="square" lIns="0" tIns="0" rIns="0" bIns="0" rtlCol="0"/>
          <a:lstStyle/>
          <a:p>
            <a:endParaRPr/>
          </a:p>
        </p:txBody>
      </p:sp>
      <p:sp>
        <p:nvSpPr>
          <p:cNvPr id="5" name="object 5"/>
          <p:cNvSpPr/>
          <p:nvPr/>
        </p:nvSpPr>
        <p:spPr>
          <a:xfrm>
            <a:off x="346484" y="3547889"/>
            <a:ext cx="980440" cy="1321435"/>
          </a:xfrm>
          <a:custGeom>
            <a:avLst/>
            <a:gdLst/>
            <a:ahLst/>
            <a:cxnLst/>
            <a:rect l="l" t="t" r="r" b="b"/>
            <a:pathLst>
              <a:path w="980440" h="1321435">
                <a:moveTo>
                  <a:pt x="0" y="1321044"/>
                </a:moveTo>
                <a:lnTo>
                  <a:pt x="0" y="266419"/>
                </a:lnTo>
                <a:lnTo>
                  <a:pt x="490023" y="0"/>
                </a:lnTo>
                <a:lnTo>
                  <a:pt x="979920" y="266419"/>
                </a:lnTo>
                <a:lnTo>
                  <a:pt x="979920" y="1054752"/>
                </a:lnTo>
                <a:lnTo>
                  <a:pt x="490023" y="1054752"/>
                </a:lnTo>
                <a:lnTo>
                  <a:pt x="0" y="1321044"/>
                </a:lnTo>
                <a:close/>
              </a:path>
              <a:path w="980440" h="1321435">
                <a:moveTo>
                  <a:pt x="979920" y="1321044"/>
                </a:moveTo>
                <a:lnTo>
                  <a:pt x="490023" y="1054752"/>
                </a:lnTo>
                <a:lnTo>
                  <a:pt x="979920" y="1054752"/>
                </a:lnTo>
                <a:lnTo>
                  <a:pt x="979920" y="1321044"/>
                </a:lnTo>
                <a:close/>
              </a:path>
            </a:pathLst>
          </a:custGeom>
          <a:solidFill>
            <a:srgbClr val="01603C"/>
          </a:solidFill>
        </p:spPr>
        <p:txBody>
          <a:bodyPr wrap="square" lIns="0" tIns="0" rIns="0" bIns="0" rtlCol="0"/>
          <a:lstStyle/>
          <a:p>
            <a:endParaRPr/>
          </a:p>
        </p:txBody>
      </p:sp>
      <p:sp>
        <p:nvSpPr>
          <p:cNvPr id="6" name="object 6"/>
          <p:cNvSpPr/>
          <p:nvPr/>
        </p:nvSpPr>
        <p:spPr>
          <a:xfrm>
            <a:off x="346484" y="5061108"/>
            <a:ext cx="980440" cy="1320165"/>
          </a:xfrm>
          <a:custGeom>
            <a:avLst/>
            <a:gdLst/>
            <a:ahLst/>
            <a:cxnLst/>
            <a:rect l="l" t="t" r="r" b="b"/>
            <a:pathLst>
              <a:path w="980440" h="1320164">
                <a:moveTo>
                  <a:pt x="0" y="1320024"/>
                </a:moveTo>
                <a:lnTo>
                  <a:pt x="0" y="266418"/>
                </a:lnTo>
                <a:lnTo>
                  <a:pt x="490022" y="0"/>
                </a:lnTo>
                <a:lnTo>
                  <a:pt x="979918" y="266418"/>
                </a:lnTo>
                <a:lnTo>
                  <a:pt x="979918" y="1053732"/>
                </a:lnTo>
                <a:lnTo>
                  <a:pt x="490022" y="1053732"/>
                </a:lnTo>
                <a:lnTo>
                  <a:pt x="0" y="1320024"/>
                </a:lnTo>
                <a:close/>
              </a:path>
              <a:path w="980440" h="1320164">
                <a:moveTo>
                  <a:pt x="979918" y="1320024"/>
                </a:moveTo>
                <a:lnTo>
                  <a:pt x="490022" y="1053732"/>
                </a:lnTo>
                <a:lnTo>
                  <a:pt x="979918" y="1053732"/>
                </a:lnTo>
                <a:lnTo>
                  <a:pt x="979918" y="1320024"/>
                </a:lnTo>
                <a:close/>
              </a:path>
            </a:pathLst>
          </a:custGeom>
          <a:solidFill>
            <a:srgbClr val="01603C"/>
          </a:solidFill>
        </p:spPr>
        <p:txBody>
          <a:bodyPr wrap="square" lIns="0" tIns="0" rIns="0" bIns="0" rtlCol="0"/>
          <a:lstStyle/>
          <a:p>
            <a:endParaRPr/>
          </a:p>
        </p:txBody>
      </p:sp>
      <p:grpSp>
        <p:nvGrpSpPr>
          <p:cNvPr id="7" name="object 7"/>
          <p:cNvGrpSpPr/>
          <p:nvPr/>
        </p:nvGrpSpPr>
        <p:grpSpPr>
          <a:xfrm>
            <a:off x="-3" y="10489582"/>
            <a:ext cx="7562850" cy="207010"/>
            <a:chOff x="-3" y="10489582"/>
            <a:chExt cx="7562850" cy="207010"/>
          </a:xfrm>
        </p:grpSpPr>
        <p:sp>
          <p:nvSpPr>
            <p:cNvPr id="8" name="object 8"/>
            <p:cNvSpPr/>
            <p:nvPr/>
          </p:nvSpPr>
          <p:spPr>
            <a:xfrm>
              <a:off x="-3" y="10489582"/>
              <a:ext cx="853440" cy="207010"/>
            </a:xfrm>
            <a:custGeom>
              <a:avLst/>
              <a:gdLst/>
              <a:ahLst/>
              <a:cxnLst/>
              <a:rect l="l" t="t" r="r" b="b"/>
              <a:pathLst>
                <a:path w="853440" h="207009">
                  <a:moveTo>
                    <a:pt x="853380" y="206452"/>
                  </a:moveTo>
                  <a:lnTo>
                    <a:pt x="0" y="206452"/>
                  </a:lnTo>
                  <a:lnTo>
                    <a:pt x="0" y="0"/>
                  </a:lnTo>
                  <a:lnTo>
                    <a:pt x="853380" y="0"/>
                  </a:lnTo>
                  <a:lnTo>
                    <a:pt x="853380" y="206452"/>
                  </a:lnTo>
                  <a:close/>
                </a:path>
              </a:pathLst>
            </a:custGeom>
            <a:solidFill>
              <a:srgbClr val="D92433"/>
            </a:solidFill>
          </p:spPr>
          <p:txBody>
            <a:bodyPr wrap="square" lIns="0" tIns="0" rIns="0" bIns="0" rtlCol="0"/>
            <a:lstStyle/>
            <a:p>
              <a:endParaRPr/>
            </a:p>
          </p:txBody>
        </p:sp>
        <p:sp>
          <p:nvSpPr>
            <p:cNvPr id="9" name="object 9"/>
            <p:cNvSpPr/>
            <p:nvPr/>
          </p:nvSpPr>
          <p:spPr>
            <a:xfrm>
              <a:off x="853377" y="10489582"/>
              <a:ext cx="1303020" cy="207010"/>
            </a:xfrm>
            <a:custGeom>
              <a:avLst/>
              <a:gdLst/>
              <a:ahLst/>
              <a:cxnLst/>
              <a:rect l="l" t="t" r="r" b="b"/>
              <a:pathLst>
                <a:path w="1303020" h="207009">
                  <a:moveTo>
                    <a:pt x="1302621" y="206452"/>
                  </a:moveTo>
                  <a:lnTo>
                    <a:pt x="0" y="206452"/>
                  </a:lnTo>
                  <a:lnTo>
                    <a:pt x="0" y="0"/>
                  </a:lnTo>
                  <a:lnTo>
                    <a:pt x="1302621" y="0"/>
                  </a:lnTo>
                  <a:lnTo>
                    <a:pt x="1302621" y="206452"/>
                  </a:lnTo>
                  <a:close/>
                </a:path>
              </a:pathLst>
            </a:custGeom>
            <a:solidFill>
              <a:srgbClr val="201D20"/>
            </a:solidFill>
          </p:spPr>
          <p:txBody>
            <a:bodyPr wrap="square" lIns="0" tIns="0" rIns="0" bIns="0" rtlCol="0"/>
            <a:lstStyle/>
            <a:p>
              <a:endParaRPr/>
            </a:p>
          </p:txBody>
        </p:sp>
        <p:sp>
          <p:nvSpPr>
            <p:cNvPr id="10" name="object 10"/>
            <p:cNvSpPr/>
            <p:nvPr/>
          </p:nvSpPr>
          <p:spPr>
            <a:xfrm>
              <a:off x="2155999" y="10489582"/>
              <a:ext cx="5407025" cy="207010"/>
            </a:xfrm>
            <a:custGeom>
              <a:avLst/>
              <a:gdLst/>
              <a:ahLst/>
              <a:cxnLst/>
              <a:rect l="l" t="t" r="r" b="b"/>
              <a:pathLst>
                <a:path w="5407025" h="207009">
                  <a:moveTo>
                    <a:pt x="5406775" y="206452"/>
                  </a:moveTo>
                  <a:lnTo>
                    <a:pt x="0" y="206452"/>
                  </a:lnTo>
                  <a:lnTo>
                    <a:pt x="0" y="0"/>
                  </a:lnTo>
                  <a:lnTo>
                    <a:pt x="5406775" y="0"/>
                  </a:lnTo>
                  <a:lnTo>
                    <a:pt x="5406775" y="206452"/>
                  </a:lnTo>
                  <a:close/>
                </a:path>
              </a:pathLst>
            </a:custGeom>
            <a:solidFill>
              <a:srgbClr val="048141"/>
            </a:solidFill>
          </p:spPr>
          <p:txBody>
            <a:bodyPr wrap="square" lIns="0" tIns="0" rIns="0" bIns="0" rtlCol="0"/>
            <a:lstStyle/>
            <a:p>
              <a:endParaRPr/>
            </a:p>
          </p:txBody>
        </p:sp>
      </p:grpSp>
      <p:grpSp>
        <p:nvGrpSpPr>
          <p:cNvPr id="11" name="object 11"/>
          <p:cNvGrpSpPr/>
          <p:nvPr/>
        </p:nvGrpSpPr>
        <p:grpSpPr>
          <a:xfrm>
            <a:off x="-3" y="-2"/>
            <a:ext cx="7562850" cy="207010"/>
            <a:chOff x="-3" y="-2"/>
            <a:chExt cx="7562850" cy="207010"/>
          </a:xfrm>
        </p:grpSpPr>
        <p:sp>
          <p:nvSpPr>
            <p:cNvPr id="12" name="object 12"/>
            <p:cNvSpPr/>
            <p:nvPr/>
          </p:nvSpPr>
          <p:spPr>
            <a:xfrm>
              <a:off x="-3" y="-2"/>
              <a:ext cx="5452745" cy="207010"/>
            </a:xfrm>
            <a:custGeom>
              <a:avLst/>
              <a:gdLst/>
              <a:ahLst/>
              <a:cxnLst/>
              <a:rect l="l" t="t" r="r" b="b"/>
              <a:pathLst>
                <a:path w="5452745" h="207010">
                  <a:moveTo>
                    <a:pt x="0" y="206452"/>
                  </a:moveTo>
                  <a:lnTo>
                    <a:pt x="5452640" y="206452"/>
                  </a:lnTo>
                  <a:lnTo>
                    <a:pt x="5452640" y="0"/>
                  </a:lnTo>
                  <a:lnTo>
                    <a:pt x="0" y="0"/>
                  </a:lnTo>
                  <a:lnTo>
                    <a:pt x="0" y="206452"/>
                  </a:lnTo>
                  <a:close/>
                </a:path>
              </a:pathLst>
            </a:custGeom>
            <a:solidFill>
              <a:srgbClr val="D92433"/>
            </a:solidFill>
          </p:spPr>
          <p:txBody>
            <a:bodyPr wrap="square" lIns="0" tIns="0" rIns="0" bIns="0" rtlCol="0"/>
            <a:lstStyle/>
            <a:p>
              <a:endParaRPr/>
            </a:p>
          </p:txBody>
        </p:sp>
        <p:sp>
          <p:nvSpPr>
            <p:cNvPr id="13" name="object 13"/>
            <p:cNvSpPr/>
            <p:nvPr/>
          </p:nvSpPr>
          <p:spPr>
            <a:xfrm>
              <a:off x="5452637" y="-2"/>
              <a:ext cx="1257300" cy="207010"/>
            </a:xfrm>
            <a:custGeom>
              <a:avLst/>
              <a:gdLst/>
              <a:ahLst/>
              <a:cxnLst/>
              <a:rect l="l" t="t" r="r" b="b"/>
              <a:pathLst>
                <a:path w="1257300" h="207010">
                  <a:moveTo>
                    <a:pt x="1256757" y="206452"/>
                  </a:moveTo>
                  <a:lnTo>
                    <a:pt x="0" y="206452"/>
                  </a:lnTo>
                  <a:lnTo>
                    <a:pt x="0" y="0"/>
                  </a:lnTo>
                  <a:lnTo>
                    <a:pt x="1256757" y="0"/>
                  </a:lnTo>
                  <a:lnTo>
                    <a:pt x="1256757" y="206452"/>
                  </a:lnTo>
                  <a:close/>
                </a:path>
              </a:pathLst>
            </a:custGeom>
            <a:solidFill>
              <a:srgbClr val="201D20"/>
            </a:solidFill>
          </p:spPr>
          <p:txBody>
            <a:bodyPr wrap="square" lIns="0" tIns="0" rIns="0" bIns="0" rtlCol="0"/>
            <a:lstStyle/>
            <a:p>
              <a:endParaRPr/>
            </a:p>
          </p:txBody>
        </p:sp>
        <p:sp>
          <p:nvSpPr>
            <p:cNvPr id="14" name="object 14"/>
            <p:cNvSpPr/>
            <p:nvPr/>
          </p:nvSpPr>
          <p:spPr>
            <a:xfrm>
              <a:off x="6709395" y="-2"/>
              <a:ext cx="853440" cy="207010"/>
            </a:xfrm>
            <a:custGeom>
              <a:avLst/>
              <a:gdLst/>
              <a:ahLst/>
              <a:cxnLst/>
              <a:rect l="l" t="t" r="r" b="b"/>
              <a:pathLst>
                <a:path w="853440" h="207010">
                  <a:moveTo>
                    <a:pt x="853380" y="206452"/>
                  </a:moveTo>
                  <a:lnTo>
                    <a:pt x="0" y="206452"/>
                  </a:lnTo>
                  <a:lnTo>
                    <a:pt x="0" y="0"/>
                  </a:lnTo>
                  <a:lnTo>
                    <a:pt x="853380" y="0"/>
                  </a:lnTo>
                  <a:lnTo>
                    <a:pt x="853380" y="206452"/>
                  </a:lnTo>
                  <a:close/>
                </a:path>
              </a:pathLst>
            </a:custGeom>
            <a:solidFill>
              <a:srgbClr val="048141"/>
            </a:solidFill>
          </p:spPr>
          <p:txBody>
            <a:bodyPr wrap="square" lIns="0" tIns="0" rIns="0" bIns="0" rtlCol="0"/>
            <a:lstStyle/>
            <a:p>
              <a:endParaRPr/>
            </a:p>
          </p:txBody>
        </p:sp>
      </p:grpSp>
      <p:sp>
        <p:nvSpPr>
          <p:cNvPr id="15" name="object 15"/>
          <p:cNvSpPr txBox="1"/>
          <p:nvPr/>
        </p:nvSpPr>
        <p:spPr>
          <a:xfrm>
            <a:off x="1326405" y="2426620"/>
            <a:ext cx="5729605" cy="1052211"/>
          </a:xfrm>
          <a:prstGeom prst="rect">
            <a:avLst/>
          </a:prstGeom>
          <a:ln w="17533">
            <a:solidFill>
              <a:srgbClr val="01603C"/>
            </a:solidFill>
          </a:ln>
        </p:spPr>
        <p:txBody>
          <a:bodyPr vert="horz" wrap="square" lIns="0" tIns="41275" rIns="0" bIns="0" rtlCol="0">
            <a:spAutoFit/>
          </a:bodyPr>
          <a:lstStyle/>
          <a:p>
            <a:pPr marL="583565">
              <a:lnSpc>
                <a:spcPct val="100000"/>
              </a:lnSpc>
              <a:spcBef>
                <a:spcPts val="325"/>
              </a:spcBef>
            </a:pPr>
            <a:r>
              <a:rPr sz="1400" b="1" spc="-55" dirty="0">
                <a:solidFill>
                  <a:srgbClr val="01603C"/>
                </a:solidFill>
                <a:latin typeface="Arial MT"/>
                <a:cs typeface="Arial MT"/>
              </a:rPr>
              <a:t>Real</a:t>
            </a:r>
            <a:r>
              <a:rPr sz="1400" b="1" spc="-40" dirty="0">
                <a:solidFill>
                  <a:srgbClr val="01603C"/>
                </a:solidFill>
                <a:latin typeface="Arial MT"/>
                <a:cs typeface="Arial MT"/>
              </a:rPr>
              <a:t> </a:t>
            </a:r>
            <a:r>
              <a:rPr sz="1400" b="1" spc="-30" dirty="0">
                <a:solidFill>
                  <a:srgbClr val="01603C"/>
                </a:solidFill>
                <a:latin typeface="Arial MT"/>
                <a:cs typeface="Arial MT"/>
              </a:rPr>
              <a:t>Estate</a:t>
            </a:r>
            <a:r>
              <a:rPr sz="1400" b="1" spc="-40" dirty="0">
                <a:solidFill>
                  <a:srgbClr val="01603C"/>
                </a:solidFill>
                <a:latin typeface="Arial MT"/>
                <a:cs typeface="Arial MT"/>
              </a:rPr>
              <a:t> </a:t>
            </a:r>
            <a:r>
              <a:rPr sz="1400" b="1" dirty="0">
                <a:solidFill>
                  <a:srgbClr val="01603C"/>
                </a:solidFill>
                <a:latin typeface="Ink Free"/>
                <a:cs typeface="Ink Free"/>
              </a:rPr>
              <a:t>&amp;</a:t>
            </a:r>
            <a:r>
              <a:rPr sz="1400" b="1" spc="-55" dirty="0">
                <a:solidFill>
                  <a:srgbClr val="01603C"/>
                </a:solidFill>
                <a:latin typeface="Ink Free"/>
                <a:cs typeface="Ink Free"/>
              </a:rPr>
              <a:t> </a:t>
            </a:r>
            <a:r>
              <a:rPr sz="1400" b="1" spc="-10" dirty="0">
                <a:solidFill>
                  <a:srgbClr val="01603C"/>
                </a:solidFill>
                <a:latin typeface="Arial MT"/>
                <a:cs typeface="Arial MT"/>
              </a:rPr>
              <a:t>Infrastructure</a:t>
            </a:r>
            <a:endParaRPr sz="1400" b="1" dirty="0">
              <a:latin typeface="Arial MT"/>
              <a:cs typeface="Arial MT"/>
            </a:endParaRPr>
          </a:p>
          <a:p>
            <a:pPr marL="583565">
              <a:lnSpc>
                <a:spcPts val="1435"/>
              </a:lnSpc>
              <a:spcBef>
                <a:spcPts val="615"/>
              </a:spcBef>
              <a:tabLst>
                <a:tab pos="677545" algn="l"/>
              </a:tabLst>
            </a:pPr>
            <a:r>
              <a:rPr lang="en-US" sz="1200" dirty="0"/>
              <a:t>Affordable housing, mixed-use developments, </a:t>
            </a:r>
            <a:r>
              <a:rPr lang="en-US" sz="1200" b="1" dirty="0"/>
              <a:t>industrial parks, logistics hubs and dry ports</a:t>
            </a:r>
            <a:r>
              <a:rPr lang="en-US" sz="1200" dirty="0"/>
              <a:t>, warehousing and cold storage facilities supporting intra-Africa trade across Kenya, Uganda, South Sudan, DR Congo and Rwanda.</a:t>
            </a:r>
            <a:endParaRPr sz="1200" dirty="0">
              <a:latin typeface="Tahoma"/>
              <a:cs typeface="Tahoma"/>
            </a:endParaRPr>
          </a:p>
        </p:txBody>
      </p:sp>
      <p:sp>
        <p:nvSpPr>
          <p:cNvPr id="16" name="object 16"/>
          <p:cNvSpPr txBox="1"/>
          <p:nvPr/>
        </p:nvSpPr>
        <p:spPr>
          <a:xfrm>
            <a:off x="1326405" y="3822931"/>
            <a:ext cx="5729605" cy="873316"/>
          </a:xfrm>
          <a:prstGeom prst="rect">
            <a:avLst/>
          </a:prstGeom>
          <a:ln w="17533">
            <a:solidFill>
              <a:srgbClr val="01603C"/>
            </a:solidFill>
          </a:ln>
        </p:spPr>
        <p:txBody>
          <a:bodyPr vert="horz" wrap="square" lIns="0" tIns="41910" rIns="0" bIns="0" rtlCol="0">
            <a:spAutoFit/>
          </a:bodyPr>
          <a:lstStyle/>
          <a:p>
            <a:pPr marL="583565">
              <a:lnSpc>
                <a:spcPct val="100000"/>
              </a:lnSpc>
              <a:spcBef>
                <a:spcPts val="330"/>
              </a:spcBef>
            </a:pPr>
            <a:r>
              <a:rPr sz="1400" b="1" dirty="0">
                <a:solidFill>
                  <a:srgbClr val="01603C"/>
                </a:solidFill>
                <a:latin typeface="Arial MT"/>
                <a:cs typeface="Arial MT"/>
              </a:rPr>
              <a:t>Mining</a:t>
            </a:r>
            <a:r>
              <a:rPr sz="1400" b="1" spc="-50" dirty="0">
                <a:solidFill>
                  <a:srgbClr val="01603C"/>
                </a:solidFill>
                <a:latin typeface="Arial MT"/>
                <a:cs typeface="Arial MT"/>
              </a:rPr>
              <a:t> </a:t>
            </a:r>
            <a:r>
              <a:rPr sz="1400" b="1" dirty="0">
                <a:solidFill>
                  <a:srgbClr val="01603C"/>
                </a:solidFill>
                <a:latin typeface="Ink Free"/>
                <a:cs typeface="Ink Free"/>
              </a:rPr>
              <a:t>&amp;</a:t>
            </a:r>
            <a:r>
              <a:rPr sz="1400" b="1" spc="-60" dirty="0">
                <a:solidFill>
                  <a:srgbClr val="01603C"/>
                </a:solidFill>
                <a:latin typeface="Ink Free"/>
                <a:cs typeface="Ink Free"/>
              </a:rPr>
              <a:t> </a:t>
            </a:r>
            <a:r>
              <a:rPr sz="1400" b="1" spc="-20" dirty="0">
                <a:solidFill>
                  <a:srgbClr val="01603C"/>
                </a:solidFill>
                <a:latin typeface="Arial MT"/>
                <a:cs typeface="Arial MT"/>
              </a:rPr>
              <a:t>Natural</a:t>
            </a:r>
            <a:r>
              <a:rPr sz="1400" b="1" spc="-45" dirty="0">
                <a:solidFill>
                  <a:srgbClr val="01603C"/>
                </a:solidFill>
                <a:latin typeface="Arial MT"/>
                <a:cs typeface="Arial MT"/>
              </a:rPr>
              <a:t> </a:t>
            </a:r>
            <a:r>
              <a:rPr sz="1400" b="1" spc="-10" dirty="0">
                <a:solidFill>
                  <a:srgbClr val="01603C"/>
                </a:solidFill>
                <a:latin typeface="Arial MT"/>
                <a:cs typeface="Arial MT"/>
              </a:rPr>
              <a:t>Resources</a:t>
            </a:r>
            <a:endParaRPr sz="1400" b="1" dirty="0">
              <a:latin typeface="Arial MT"/>
              <a:cs typeface="Arial MT"/>
            </a:endParaRPr>
          </a:p>
          <a:p>
            <a:pPr marL="583565">
              <a:lnSpc>
                <a:spcPts val="1435"/>
              </a:lnSpc>
              <a:spcBef>
                <a:spcPts val="615"/>
              </a:spcBef>
              <a:tabLst>
                <a:tab pos="677545" algn="l"/>
              </a:tabLst>
            </a:pPr>
            <a:r>
              <a:rPr lang="en-US" sz="1200" dirty="0"/>
              <a:t>Exploration and value addition in </a:t>
            </a:r>
            <a:r>
              <a:rPr lang="en-US" sz="1200" b="1" dirty="0"/>
              <a:t>construction materials, minerals and natural resources</a:t>
            </a:r>
            <a:r>
              <a:rPr lang="en-US" sz="1200" dirty="0"/>
              <a:t> in Baringo, West Pokot and Turkana, including cement, gypsum and stone processing.</a:t>
            </a:r>
            <a:endParaRPr sz="1200" dirty="0">
              <a:latin typeface="Tahoma"/>
              <a:cs typeface="Tahoma"/>
            </a:endParaRPr>
          </a:p>
        </p:txBody>
      </p:sp>
      <p:sp>
        <p:nvSpPr>
          <p:cNvPr id="17" name="object 17"/>
          <p:cNvSpPr txBox="1"/>
          <p:nvPr/>
        </p:nvSpPr>
        <p:spPr>
          <a:xfrm>
            <a:off x="1326405" y="1028975"/>
            <a:ext cx="5729605" cy="1052852"/>
          </a:xfrm>
          <a:prstGeom prst="rect">
            <a:avLst/>
          </a:prstGeom>
          <a:ln w="17533">
            <a:solidFill>
              <a:srgbClr val="01603C"/>
            </a:solidFill>
          </a:ln>
        </p:spPr>
        <p:txBody>
          <a:bodyPr vert="horz" wrap="square" lIns="0" tIns="41910" rIns="0" bIns="0" rtlCol="0">
            <a:spAutoFit/>
          </a:bodyPr>
          <a:lstStyle/>
          <a:p>
            <a:pPr marL="583565">
              <a:lnSpc>
                <a:spcPct val="100000"/>
              </a:lnSpc>
              <a:spcBef>
                <a:spcPts val="330"/>
              </a:spcBef>
            </a:pPr>
            <a:r>
              <a:rPr sz="1400" b="1" dirty="0">
                <a:solidFill>
                  <a:srgbClr val="01603C"/>
                </a:solidFill>
                <a:latin typeface="Arial MT"/>
                <a:cs typeface="Arial MT"/>
              </a:rPr>
              <a:t>Technology</a:t>
            </a:r>
            <a:r>
              <a:rPr sz="1400" b="1" spc="-70" dirty="0">
                <a:solidFill>
                  <a:srgbClr val="01603C"/>
                </a:solidFill>
                <a:latin typeface="Arial MT"/>
                <a:cs typeface="Arial MT"/>
              </a:rPr>
              <a:t> </a:t>
            </a:r>
            <a:r>
              <a:rPr sz="1400" b="1" dirty="0">
                <a:solidFill>
                  <a:srgbClr val="01603C"/>
                </a:solidFill>
                <a:latin typeface="Ink Free"/>
                <a:cs typeface="Ink Free"/>
              </a:rPr>
              <a:t>&amp;</a:t>
            </a:r>
            <a:r>
              <a:rPr sz="1400" b="1" spc="-80" dirty="0">
                <a:solidFill>
                  <a:srgbClr val="01603C"/>
                </a:solidFill>
                <a:latin typeface="Ink Free"/>
                <a:cs typeface="Ink Free"/>
              </a:rPr>
              <a:t> </a:t>
            </a:r>
            <a:r>
              <a:rPr sz="1400" b="1" spc="-10" dirty="0">
                <a:solidFill>
                  <a:srgbClr val="01603C"/>
                </a:solidFill>
                <a:latin typeface="Arial MT"/>
                <a:cs typeface="Arial MT"/>
              </a:rPr>
              <a:t>Innovation</a:t>
            </a:r>
            <a:endParaRPr sz="1400" b="1" dirty="0">
              <a:latin typeface="Arial MT"/>
              <a:cs typeface="Arial MT"/>
            </a:endParaRPr>
          </a:p>
          <a:p>
            <a:pPr marL="583565">
              <a:lnSpc>
                <a:spcPts val="1435"/>
              </a:lnSpc>
              <a:spcBef>
                <a:spcPts val="615"/>
              </a:spcBef>
              <a:tabLst>
                <a:tab pos="677545" algn="l"/>
              </a:tabLst>
            </a:pPr>
            <a:r>
              <a:rPr lang="en-US" sz="1200" dirty="0"/>
              <a:t>ICT hubs, </a:t>
            </a:r>
            <a:r>
              <a:rPr lang="en-US" sz="1200" b="1" dirty="0" err="1"/>
              <a:t>AgriTech</a:t>
            </a:r>
            <a:r>
              <a:rPr lang="en-US" sz="1200" b="1" dirty="0"/>
              <a:t> and climate-smart solutions</a:t>
            </a:r>
            <a:r>
              <a:rPr lang="en-US" sz="1200" dirty="0"/>
              <a:t>, fintech for agribusiness and MSMEs, automation, AI, electronics assembly, and digital trade platforms connecting producers across counties to regional and global markets.</a:t>
            </a:r>
            <a:endParaRPr lang="en-US" sz="1200" dirty="0">
              <a:latin typeface="Arial MT"/>
              <a:cs typeface="Arial MT"/>
            </a:endParaRPr>
          </a:p>
        </p:txBody>
      </p:sp>
      <p:sp>
        <p:nvSpPr>
          <p:cNvPr id="18" name="object 18"/>
          <p:cNvSpPr txBox="1"/>
          <p:nvPr/>
        </p:nvSpPr>
        <p:spPr>
          <a:xfrm>
            <a:off x="1326402" y="5333753"/>
            <a:ext cx="5729605" cy="872675"/>
          </a:xfrm>
          <a:prstGeom prst="rect">
            <a:avLst/>
          </a:prstGeom>
          <a:ln w="17532">
            <a:solidFill>
              <a:srgbClr val="01603C"/>
            </a:solidFill>
          </a:ln>
        </p:spPr>
        <p:txBody>
          <a:bodyPr vert="horz" wrap="square" lIns="0" tIns="41275" rIns="0" bIns="0" rtlCol="0">
            <a:spAutoFit/>
          </a:bodyPr>
          <a:lstStyle/>
          <a:p>
            <a:pPr marL="583565">
              <a:lnSpc>
                <a:spcPct val="100000"/>
              </a:lnSpc>
              <a:spcBef>
                <a:spcPts val="325"/>
              </a:spcBef>
            </a:pPr>
            <a:r>
              <a:rPr sz="1400" b="1" spc="-25" dirty="0">
                <a:solidFill>
                  <a:srgbClr val="01603C"/>
                </a:solidFill>
                <a:latin typeface="Arial MT"/>
                <a:cs typeface="Arial MT"/>
              </a:rPr>
              <a:t>Fisheries</a:t>
            </a:r>
            <a:r>
              <a:rPr sz="1400" b="1" spc="-35" dirty="0">
                <a:solidFill>
                  <a:srgbClr val="01603C"/>
                </a:solidFill>
                <a:latin typeface="Arial MT"/>
                <a:cs typeface="Arial MT"/>
              </a:rPr>
              <a:t> </a:t>
            </a:r>
            <a:r>
              <a:rPr sz="1400" b="1" dirty="0">
                <a:solidFill>
                  <a:srgbClr val="01603C"/>
                </a:solidFill>
                <a:latin typeface="Ink Free"/>
                <a:cs typeface="Ink Free"/>
              </a:rPr>
              <a:t>&amp;</a:t>
            </a:r>
            <a:r>
              <a:rPr sz="1400" b="1" spc="-45" dirty="0">
                <a:solidFill>
                  <a:srgbClr val="01603C"/>
                </a:solidFill>
                <a:latin typeface="Ink Free"/>
                <a:cs typeface="Ink Free"/>
              </a:rPr>
              <a:t> </a:t>
            </a:r>
            <a:r>
              <a:rPr sz="1400" b="1" spc="-10" dirty="0">
                <a:solidFill>
                  <a:srgbClr val="01603C"/>
                </a:solidFill>
                <a:latin typeface="Arial MT"/>
                <a:cs typeface="Arial MT"/>
              </a:rPr>
              <a:t>Aquaculture</a:t>
            </a:r>
            <a:endParaRPr sz="1400" b="1" dirty="0">
              <a:latin typeface="Arial MT"/>
              <a:cs typeface="Arial MT"/>
            </a:endParaRPr>
          </a:p>
          <a:p>
            <a:pPr marL="583565">
              <a:lnSpc>
                <a:spcPts val="1435"/>
              </a:lnSpc>
              <a:spcBef>
                <a:spcPts val="615"/>
              </a:spcBef>
              <a:tabLst>
                <a:tab pos="677545" algn="l"/>
              </a:tabLst>
            </a:pPr>
            <a:r>
              <a:rPr lang="en-US" sz="1200" dirty="0"/>
              <a:t>Commercial fish farming and processing (Lake Turkana and inland waters)</a:t>
            </a:r>
            <a:br>
              <a:rPr lang="en-US" sz="1200" dirty="0"/>
            </a:br>
            <a:r>
              <a:rPr lang="en-US" sz="1200" dirty="0"/>
              <a:t>Fish feed production and aquaculture value chains</a:t>
            </a:r>
            <a:br>
              <a:rPr lang="en-US" sz="1200" dirty="0"/>
            </a:br>
            <a:r>
              <a:rPr lang="en-US" sz="1200" dirty="0"/>
              <a:t>Cold storage and fish export logistics</a:t>
            </a:r>
            <a:endParaRPr sz="1200" dirty="0">
              <a:latin typeface="Tahoma"/>
              <a:cs typeface="Tahoma"/>
            </a:endParaRPr>
          </a:p>
        </p:txBody>
      </p:sp>
      <p:sp>
        <p:nvSpPr>
          <p:cNvPr id="19" name="object 19"/>
          <p:cNvSpPr txBox="1"/>
          <p:nvPr/>
        </p:nvSpPr>
        <p:spPr>
          <a:xfrm>
            <a:off x="1326402" y="6906920"/>
            <a:ext cx="5729605" cy="1244571"/>
          </a:xfrm>
          <a:prstGeom prst="rect">
            <a:avLst/>
          </a:prstGeom>
          <a:ln w="22106">
            <a:solidFill>
              <a:srgbClr val="01603C"/>
            </a:solidFill>
          </a:ln>
        </p:spPr>
        <p:txBody>
          <a:bodyPr vert="horz" wrap="square" lIns="0" tIns="41275" rIns="0" bIns="0" rtlCol="0">
            <a:spAutoFit/>
          </a:bodyPr>
          <a:lstStyle/>
          <a:p>
            <a:pPr marL="583565">
              <a:lnSpc>
                <a:spcPct val="100000"/>
              </a:lnSpc>
              <a:spcBef>
                <a:spcPts val="325"/>
              </a:spcBef>
            </a:pPr>
            <a:r>
              <a:rPr sz="1400" b="1" spc="-20" dirty="0">
                <a:solidFill>
                  <a:srgbClr val="01603C"/>
                </a:solidFill>
                <a:latin typeface="Arial MT"/>
                <a:cs typeface="Arial MT"/>
              </a:rPr>
              <a:t>Education</a:t>
            </a:r>
            <a:r>
              <a:rPr sz="1400" b="1" spc="-40" dirty="0">
                <a:solidFill>
                  <a:srgbClr val="01603C"/>
                </a:solidFill>
                <a:latin typeface="Arial MT"/>
                <a:cs typeface="Arial MT"/>
              </a:rPr>
              <a:t> </a:t>
            </a:r>
            <a:r>
              <a:rPr sz="1400" b="1" dirty="0">
                <a:solidFill>
                  <a:srgbClr val="01603C"/>
                </a:solidFill>
                <a:latin typeface="Ink Free"/>
                <a:cs typeface="Ink Free"/>
              </a:rPr>
              <a:t>&amp;</a:t>
            </a:r>
            <a:r>
              <a:rPr sz="1400" b="1" spc="-50" dirty="0">
                <a:solidFill>
                  <a:srgbClr val="01603C"/>
                </a:solidFill>
                <a:latin typeface="Ink Free"/>
                <a:cs typeface="Ink Free"/>
              </a:rPr>
              <a:t> </a:t>
            </a:r>
            <a:r>
              <a:rPr sz="1400" b="1" spc="-10" dirty="0">
                <a:solidFill>
                  <a:srgbClr val="01603C"/>
                </a:solidFill>
                <a:latin typeface="Arial MT"/>
                <a:cs typeface="Arial MT"/>
              </a:rPr>
              <a:t>Research</a:t>
            </a:r>
            <a:endParaRPr sz="1400" b="1" dirty="0">
              <a:latin typeface="Arial MT"/>
              <a:cs typeface="Arial MT"/>
            </a:endParaRPr>
          </a:p>
          <a:p>
            <a:pPr marL="583565" marR="92075">
              <a:lnSpc>
                <a:spcPts val="1430"/>
              </a:lnSpc>
              <a:spcBef>
                <a:spcPts val="690"/>
              </a:spcBef>
            </a:pPr>
            <a:r>
              <a:rPr lang="en-US" sz="1400" dirty="0"/>
              <a:t>Private universities, TVETs, </a:t>
            </a:r>
            <a:r>
              <a:rPr lang="en-US" sz="1400" b="1" dirty="0"/>
              <a:t>centers of excellence in agriculture, engineering, sports science and renewable energy</a:t>
            </a:r>
            <a:r>
              <a:rPr lang="en-US" sz="1400" dirty="0"/>
              <a:t>, research and development partnerships, and digital learning platforms supplying skilled labor to the regional economy.</a:t>
            </a:r>
            <a:endParaRPr sz="1200" dirty="0">
              <a:latin typeface="Tahoma"/>
              <a:cs typeface="Tahoma"/>
            </a:endParaRPr>
          </a:p>
        </p:txBody>
      </p:sp>
      <p:sp>
        <p:nvSpPr>
          <p:cNvPr id="20" name="object 20"/>
          <p:cNvSpPr txBox="1"/>
          <p:nvPr/>
        </p:nvSpPr>
        <p:spPr>
          <a:xfrm>
            <a:off x="343326" y="8622079"/>
            <a:ext cx="7043420" cy="1267014"/>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E4282D"/>
                </a:solidFill>
                <a:latin typeface="Tahoma"/>
                <a:cs typeface="Tahoma"/>
              </a:rPr>
              <a:t>Conclusion</a:t>
            </a:r>
            <a:endParaRPr sz="2400" dirty="0">
              <a:latin typeface="Tahoma"/>
              <a:cs typeface="Tahoma"/>
            </a:endParaRPr>
          </a:p>
          <a:p>
            <a:pPr marL="23495" marR="5080" algn="just">
              <a:lnSpc>
                <a:spcPts val="1430"/>
              </a:lnSpc>
              <a:spcBef>
                <a:spcPts val="1270"/>
              </a:spcBef>
            </a:pPr>
            <a:r>
              <a:rPr sz="1200" dirty="0">
                <a:solidFill>
                  <a:srgbClr val="201C1C"/>
                </a:solidFill>
                <a:latin typeface="Arial MT"/>
                <a:cs typeface="Arial MT"/>
              </a:rPr>
              <a:t>The</a:t>
            </a:r>
            <a:r>
              <a:rPr sz="1200" spc="110" dirty="0">
                <a:solidFill>
                  <a:srgbClr val="201C1C"/>
                </a:solidFill>
                <a:latin typeface="Arial MT"/>
                <a:cs typeface="Arial MT"/>
              </a:rPr>
              <a:t> </a:t>
            </a:r>
            <a:r>
              <a:rPr sz="1200" dirty="0">
                <a:solidFill>
                  <a:srgbClr val="201C1C"/>
                </a:solidFill>
                <a:latin typeface="Arial MT"/>
                <a:cs typeface="Arial MT"/>
              </a:rPr>
              <a:t>Eldoret</a:t>
            </a:r>
            <a:r>
              <a:rPr sz="1200" spc="114" dirty="0">
                <a:solidFill>
                  <a:srgbClr val="201C1C"/>
                </a:solidFill>
                <a:latin typeface="Arial MT"/>
                <a:cs typeface="Arial MT"/>
              </a:rPr>
              <a:t> </a:t>
            </a:r>
            <a:r>
              <a:rPr sz="1200" dirty="0">
                <a:solidFill>
                  <a:srgbClr val="201C1C"/>
                </a:solidFill>
                <a:latin typeface="Arial MT"/>
                <a:cs typeface="Arial MT"/>
              </a:rPr>
              <a:t>International</a:t>
            </a:r>
            <a:r>
              <a:rPr sz="1200" spc="114" dirty="0">
                <a:solidFill>
                  <a:srgbClr val="201C1C"/>
                </a:solidFill>
                <a:latin typeface="Arial MT"/>
                <a:cs typeface="Arial MT"/>
              </a:rPr>
              <a:t> </a:t>
            </a:r>
            <a:r>
              <a:rPr sz="1200" dirty="0">
                <a:solidFill>
                  <a:srgbClr val="201C1C"/>
                </a:solidFill>
                <a:latin typeface="Arial MT"/>
                <a:cs typeface="Arial MT"/>
              </a:rPr>
              <a:t>Business</a:t>
            </a:r>
            <a:r>
              <a:rPr sz="1200" spc="114" dirty="0">
                <a:solidFill>
                  <a:srgbClr val="201C1C"/>
                </a:solidFill>
                <a:latin typeface="Arial MT"/>
                <a:cs typeface="Arial MT"/>
              </a:rPr>
              <a:t> </a:t>
            </a:r>
            <a:r>
              <a:rPr sz="1200" dirty="0">
                <a:solidFill>
                  <a:srgbClr val="201C1C"/>
                </a:solidFill>
                <a:latin typeface="Arial MT"/>
                <a:cs typeface="Arial MT"/>
              </a:rPr>
              <a:t>Summit</a:t>
            </a:r>
            <a:r>
              <a:rPr sz="1200" spc="114" dirty="0">
                <a:solidFill>
                  <a:srgbClr val="201C1C"/>
                </a:solidFill>
                <a:latin typeface="Arial MT"/>
                <a:cs typeface="Arial MT"/>
              </a:rPr>
              <a:t> </a:t>
            </a:r>
            <a:r>
              <a:rPr sz="1200" spc="55" dirty="0">
                <a:solidFill>
                  <a:srgbClr val="201C1C"/>
                </a:solidFill>
                <a:latin typeface="Arial MT"/>
                <a:cs typeface="Arial MT"/>
              </a:rPr>
              <a:t>2026</a:t>
            </a:r>
            <a:r>
              <a:rPr sz="1200" spc="114" dirty="0">
                <a:solidFill>
                  <a:srgbClr val="201C1C"/>
                </a:solidFill>
                <a:latin typeface="Arial MT"/>
                <a:cs typeface="Arial MT"/>
              </a:rPr>
              <a:t> </a:t>
            </a:r>
            <a:r>
              <a:rPr sz="1200" dirty="0">
                <a:solidFill>
                  <a:srgbClr val="201C1C"/>
                </a:solidFill>
                <a:latin typeface="Arial MT"/>
                <a:cs typeface="Arial MT"/>
              </a:rPr>
              <a:t>is</a:t>
            </a:r>
            <a:r>
              <a:rPr sz="1200" spc="110" dirty="0">
                <a:solidFill>
                  <a:srgbClr val="201C1C"/>
                </a:solidFill>
                <a:latin typeface="Arial MT"/>
                <a:cs typeface="Arial MT"/>
              </a:rPr>
              <a:t> </a:t>
            </a:r>
            <a:r>
              <a:rPr sz="1200" dirty="0">
                <a:solidFill>
                  <a:srgbClr val="201C1C"/>
                </a:solidFill>
                <a:latin typeface="Arial MT"/>
                <a:cs typeface="Arial MT"/>
              </a:rPr>
              <a:t>poised</a:t>
            </a:r>
            <a:r>
              <a:rPr sz="1200" spc="114" dirty="0">
                <a:solidFill>
                  <a:srgbClr val="201C1C"/>
                </a:solidFill>
                <a:latin typeface="Arial MT"/>
                <a:cs typeface="Arial MT"/>
              </a:rPr>
              <a:t> </a:t>
            </a:r>
            <a:r>
              <a:rPr sz="1200" dirty="0">
                <a:solidFill>
                  <a:srgbClr val="201C1C"/>
                </a:solidFill>
                <a:latin typeface="Arial MT"/>
                <a:cs typeface="Arial MT"/>
              </a:rPr>
              <a:t>to</a:t>
            </a:r>
            <a:r>
              <a:rPr sz="1200" spc="114" dirty="0">
                <a:solidFill>
                  <a:srgbClr val="201C1C"/>
                </a:solidFill>
                <a:latin typeface="Arial MT"/>
                <a:cs typeface="Arial MT"/>
              </a:rPr>
              <a:t> </a:t>
            </a:r>
            <a:r>
              <a:rPr sz="1200" dirty="0">
                <a:solidFill>
                  <a:srgbClr val="201C1C"/>
                </a:solidFill>
                <a:latin typeface="Arial MT"/>
                <a:cs typeface="Arial MT"/>
              </a:rPr>
              <a:t>be</a:t>
            </a:r>
            <a:r>
              <a:rPr sz="1200" spc="114" dirty="0">
                <a:solidFill>
                  <a:srgbClr val="201C1C"/>
                </a:solidFill>
                <a:latin typeface="Arial MT"/>
                <a:cs typeface="Arial MT"/>
              </a:rPr>
              <a:t> </a:t>
            </a:r>
            <a:r>
              <a:rPr sz="1200" dirty="0">
                <a:solidFill>
                  <a:srgbClr val="201C1C"/>
                </a:solidFill>
                <a:latin typeface="Arial MT"/>
                <a:cs typeface="Arial MT"/>
              </a:rPr>
              <a:t>a</a:t>
            </a:r>
            <a:r>
              <a:rPr sz="1200" spc="114" dirty="0">
                <a:solidFill>
                  <a:srgbClr val="201C1C"/>
                </a:solidFill>
                <a:latin typeface="Arial MT"/>
                <a:cs typeface="Arial MT"/>
              </a:rPr>
              <a:t> </a:t>
            </a:r>
            <a:r>
              <a:rPr sz="1200" dirty="0">
                <a:solidFill>
                  <a:srgbClr val="201C1C"/>
                </a:solidFill>
                <a:latin typeface="Arial MT"/>
                <a:cs typeface="Arial MT"/>
              </a:rPr>
              <a:t>transformative</a:t>
            </a:r>
            <a:r>
              <a:rPr sz="1200" spc="114" dirty="0">
                <a:solidFill>
                  <a:srgbClr val="201C1C"/>
                </a:solidFill>
                <a:latin typeface="Arial MT"/>
                <a:cs typeface="Arial MT"/>
              </a:rPr>
              <a:t> </a:t>
            </a:r>
            <a:r>
              <a:rPr sz="1200" dirty="0">
                <a:solidFill>
                  <a:srgbClr val="201C1C"/>
                </a:solidFill>
                <a:latin typeface="Arial MT"/>
                <a:cs typeface="Arial MT"/>
              </a:rPr>
              <a:t>event</a:t>
            </a:r>
            <a:r>
              <a:rPr sz="1200" spc="110" dirty="0">
                <a:solidFill>
                  <a:srgbClr val="201C1C"/>
                </a:solidFill>
                <a:latin typeface="Arial MT"/>
                <a:cs typeface="Arial MT"/>
              </a:rPr>
              <a:t> </a:t>
            </a:r>
            <a:r>
              <a:rPr sz="1200" dirty="0">
                <a:solidFill>
                  <a:srgbClr val="201C1C"/>
                </a:solidFill>
                <a:latin typeface="Arial MT"/>
                <a:cs typeface="Arial MT"/>
              </a:rPr>
              <a:t>that</a:t>
            </a:r>
            <a:r>
              <a:rPr sz="1200" spc="114" dirty="0">
                <a:solidFill>
                  <a:srgbClr val="201C1C"/>
                </a:solidFill>
                <a:latin typeface="Arial MT"/>
                <a:cs typeface="Arial MT"/>
              </a:rPr>
              <a:t> </a:t>
            </a:r>
            <a:r>
              <a:rPr sz="1200" spc="-10" dirty="0">
                <a:solidFill>
                  <a:srgbClr val="201C1C"/>
                </a:solidFill>
                <a:latin typeface="Arial MT"/>
                <a:cs typeface="Arial MT"/>
              </a:rPr>
              <a:t>inspires</a:t>
            </a:r>
            <a:r>
              <a:rPr sz="1200" spc="-10" dirty="0">
                <a:solidFill>
                  <a:srgbClr val="201C1C"/>
                </a:solidFill>
                <a:latin typeface="Bahnschrift"/>
                <a:cs typeface="Bahnschrift"/>
              </a:rPr>
              <a:t>,</a:t>
            </a:r>
            <a:r>
              <a:rPr sz="1200" spc="500" dirty="0">
                <a:solidFill>
                  <a:srgbClr val="201C1C"/>
                </a:solidFill>
                <a:latin typeface="Bahnschrift"/>
                <a:cs typeface="Bahnschrift"/>
              </a:rPr>
              <a:t> </a:t>
            </a:r>
            <a:r>
              <a:rPr sz="1200" dirty="0">
                <a:solidFill>
                  <a:srgbClr val="201C1C"/>
                </a:solidFill>
                <a:latin typeface="Arial MT"/>
                <a:cs typeface="Arial MT"/>
              </a:rPr>
              <a:t>connects</a:t>
            </a:r>
            <a:r>
              <a:rPr sz="1200" dirty="0">
                <a:solidFill>
                  <a:srgbClr val="201C1C"/>
                </a:solidFill>
                <a:latin typeface="Bahnschrift"/>
                <a:cs typeface="Bahnschrift"/>
              </a:rPr>
              <a:t>,</a:t>
            </a:r>
            <a:r>
              <a:rPr sz="1200" spc="440" dirty="0">
                <a:solidFill>
                  <a:srgbClr val="201C1C"/>
                </a:solidFill>
                <a:latin typeface="Bahnschrift"/>
                <a:cs typeface="Bahnschrift"/>
              </a:rPr>
              <a:t> </a:t>
            </a:r>
            <a:r>
              <a:rPr sz="1200" dirty="0">
                <a:solidFill>
                  <a:srgbClr val="201C1C"/>
                </a:solidFill>
                <a:latin typeface="Arial MT"/>
                <a:cs typeface="Arial MT"/>
              </a:rPr>
              <a:t>and</a:t>
            </a:r>
            <a:r>
              <a:rPr sz="1200" spc="330" dirty="0">
                <a:solidFill>
                  <a:srgbClr val="201C1C"/>
                </a:solidFill>
                <a:latin typeface="Arial MT"/>
                <a:cs typeface="Arial MT"/>
              </a:rPr>
              <a:t> </a:t>
            </a:r>
            <a:r>
              <a:rPr sz="1200" dirty="0">
                <a:solidFill>
                  <a:srgbClr val="201C1C"/>
                </a:solidFill>
                <a:latin typeface="Arial MT"/>
                <a:cs typeface="Arial MT"/>
              </a:rPr>
              <a:t>empowers</a:t>
            </a:r>
            <a:r>
              <a:rPr sz="1200" spc="330" dirty="0">
                <a:solidFill>
                  <a:srgbClr val="201C1C"/>
                </a:solidFill>
                <a:latin typeface="Arial MT"/>
                <a:cs typeface="Arial MT"/>
              </a:rPr>
              <a:t> </a:t>
            </a:r>
            <a:r>
              <a:rPr sz="1200" dirty="0">
                <a:solidFill>
                  <a:srgbClr val="201C1C"/>
                </a:solidFill>
                <a:latin typeface="Arial MT"/>
                <a:cs typeface="Arial MT"/>
              </a:rPr>
              <a:t>businesses</a:t>
            </a:r>
            <a:r>
              <a:rPr sz="1200" dirty="0">
                <a:solidFill>
                  <a:srgbClr val="201C1C"/>
                </a:solidFill>
                <a:latin typeface="Bahnschrift"/>
                <a:cs typeface="Bahnschrift"/>
              </a:rPr>
              <a:t>.</a:t>
            </a:r>
            <a:r>
              <a:rPr sz="1200" spc="440" dirty="0">
                <a:solidFill>
                  <a:srgbClr val="201C1C"/>
                </a:solidFill>
                <a:latin typeface="Bahnschrift"/>
                <a:cs typeface="Bahnschrift"/>
              </a:rPr>
              <a:t> </a:t>
            </a:r>
            <a:r>
              <a:rPr sz="1200" dirty="0">
                <a:solidFill>
                  <a:srgbClr val="201C1C"/>
                </a:solidFill>
                <a:latin typeface="Arial MT"/>
                <a:cs typeface="Arial MT"/>
              </a:rPr>
              <a:t>Through</a:t>
            </a:r>
            <a:r>
              <a:rPr sz="1200" spc="330" dirty="0">
                <a:solidFill>
                  <a:srgbClr val="201C1C"/>
                </a:solidFill>
                <a:latin typeface="Arial MT"/>
                <a:cs typeface="Arial MT"/>
              </a:rPr>
              <a:t> </a:t>
            </a:r>
            <a:r>
              <a:rPr sz="1200" dirty="0">
                <a:solidFill>
                  <a:srgbClr val="201C1C"/>
                </a:solidFill>
                <a:latin typeface="Arial MT"/>
                <a:cs typeface="Arial MT"/>
              </a:rPr>
              <a:t>meaningful</a:t>
            </a:r>
            <a:r>
              <a:rPr sz="1200" spc="330" dirty="0">
                <a:solidFill>
                  <a:srgbClr val="201C1C"/>
                </a:solidFill>
                <a:latin typeface="Arial MT"/>
                <a:cs typeface="Arial MT"/>
              </a:rPr>
              <a:t> </a:t>
            </a:r>
            <a:r>
              <a:rPr sz="1200" dirty="0">
                <a:solidFill>
                  <a:srgbClr val="201C1C"/>
                </a:solidFill>
                <a:latin typeface="Arial MT"/>
                <a:cs typeface="Arial MT"/>
              </a:rPr>
              <a:t>dialogue</a:t>
            </a:r>
            <a:r>
              <a:rPr sz="1200" spc="325" dirty="0">
                <a:solidFill>
                  <a:srgbClr val="201C1C"/>
                </a:solidFill>
                <a:latin typeface="Arial MT"/>
                <a:cs typeface="Arial MT"/>
              </a:rPr>
              <a:t> </a:t>
            </a:r>
            <a:r>
              <a:rPr sz="1200" dirty="0">
                <a:solidFill>
                  <a:srgbClr val="201C1C"/>
                </a:solidFill>
                <a:latin typeface="Arial MT"/>
                <a:cs typeface="Arial MT"/>
              </a:rPr>
              <a:t>and</a:t>
            </a:r>
            <a:r>
              <a:rPr sz="1200" spc="330" dirty="0">
                <a:solidFill>
                  <a:srgbClr val="201C1C"/>
                </a:solidFill>
                <a:latin typeface="Arial MT"/>
                <a:cs typeface="Arial MT"/>
              </a:rPr>
              <a:t> </a:t>
            </a:r>
            <a:r>
              <a:rPr sz="1200" dirty="0">
                <a:solidFill>
                  <a:srgbClr val="201C1C"/>
                </a:solidFill>
                <a:latin typeface="Arial MT"/>
                <a:cs typeface="Arial MT"/>
              </a:rPr>
              <a:t>collaboration</a:t>
            </a:r>
            <a:r>
              <a:rPr sz="1200" dirty="0">
                <a:solidFill>
                  <a:srgbClr val="201C1C"/>
                </a:solidFill>
                <a:latin typeface="Bahnschrift"/>
                <a:cs typeface="Bahnschrift"/>
              </a:rPr>
              <a:t>,</a:t>
            </a:r>
            <a:r>
              <a:rPr sz="1200" spc="445" dirty="0">
                <a:solidFill>
                  <a:srgbClr val="201C1C"/>
                </a:solidFill>
                <a:latin typeface="Bahnschrift"/>
                <a:cs typeface="Bahnschrift"/>
              </a:rPr>
              <a:t> </a:t>
            </a:r>
            <a:r>
              <a:rPr sz="1200" dirty="0">
                <a:solidFill>
                  <a:srgbClr val="201C1C"/>
                </a:solidFill>
                <a:latin typeface="Arial MT"/>
                <a:cs typeface="Arial MT"/>
              </a:rPr>
              <a:t>it</a:t>
            </a:r>
            <a:r>
              <a:rPr sz="1200" spc="330" dirty="0">
                <a:solidFill>
                  <a:srgbClr val="201C1C"/>
                </a:solidFill>
                <a:latin typeface="Arial MT"/>
                <a:cs typeface="Arial MT"/>
              </a:rPr>
              <a:t> </a:t>
            </a:r>
            <a:r>
              <a:rPr sz="1200" dirty="0">
                <a:solidFill>
                  <a:srgbClr val="201C1C"/>
                </a:solidFill>
                <a:latin typeface="Arial MT"/>
                <a:cs typeface="Arial MT"/>
              </a:rPr>
              <a:t>will</a:t>
            </a:r>
            <a:r>
              <a:rPr sz="1200" spc="325" dirty="0">
                <a:solidFill>
                  <a:srgbClr val="201C1C"/>
                </a:solidFill>
                <a:latin typeface="Arial MT"/>
                <a:cs typeface="Arial MT"/>
              </a:rPr>
              <a:t> </a:t>
            </a:r>
            <a:r>
              <a:rPr sz="1200" spc="-10" dirty="0">
                <a:solidFill>
                  <a:srgbClr val="201C1C"/>
                </a:solidFill>
                <a:latin typeface="Arial MT"/>
                <a:cs typeface="Arial MT"/>
              </a:rPr>
              <a:t>drive </a:t>
            </a:r>
            <a:r>
              <a:rPr sz="1200" dirty="0">
                <a:solidFill>
                  <a:srgbClr val="201C1C"/>
                </a:solidFill>
                <a:latin typeface="Arial MT"/>
                <a:cs typeface="Arial MT"/>
              </a:rPr>
              <a:t>sustainable</a:t>
            </a:r>
            <a:r>
              <a:rPr sz="1200" spc="400" dirty="0">
                <a:solidFill>
                  <a:srgbClr val="201C1C"/>
                </a:solidFill>
                <a:latin typeface="Arial MT"/>
                <a:cs typeface="Arial MT"/>
              </a:rPr>
              <a:t> </a:t>
            </a:r>
            <a:r>
              <a:rPr sz="1200" dirty="0">
                <a:solidFill>
                  <a:srgbClr val="201C1C"/>
                </a:solidFill>
                <a:latin typeface="Arial MT"/>
                <a:cs typeface="Arial MT"/>
              </a:rPr>
              <a:t>business</a:t>
            </a:r>
            <a:r>
              <a:rPr sz="1200" spc="405" dirty="0">
                <a:solidFill>
                  <a:srgbClr val="201C1C"/>
                </a:solidFill>
                <a:latin typeface="Arial MT"/>
                <a:cs typeface="Arial MT"/>
              </a:rPr>
              <a:t> </a:t>
            </a:r>
            <a:r>
              <a:rPr sz="1200" dirty="0">
                <a:solidFill>
                  <a:srgbClr val="201C1C"/>
                </a:solidFill>
                <a:latin typeface="Arial MT"/>
                <a:cs typeface="Arial MT"/>
              </a:rPr>
              <a:t>growth</a:t>
            </a:r>
            <a:r>
              <a:rPr sz="1200" spc="400" dirty="0">
                <a:solidFill>
                  <a:srgbClr val="201C1C"/>
                </a:solidFill>
                <a:latin typeface="Arial MT"/>
                <a:cs typeface="Arial MT"/>
              </a:rPr>
              <a:t> </a:t>
            </a:r>
            <a:r>
              <a:rPr sz="1200" dirty="0">
                <a:solidFill>
                  <a:srgbClr val="201C1C"/>
                </a:solidFill>
                <a:latin typeface="Arial MT"/>
                <a:cs typeface="Arial MT"/>
              </a:rPr>
              <a:t>and</a:t>
            </a:r>
            <a:r>
              <a:rPr sz="1200" spc="405" dirty="0">
                <a:solidFill>
                  <a:srgbClr val="201C1C"/>
                </a:solidFill>
                <a:latin typeface="Arial MT"/>
                <a:cs typeface="Arial MT"/>
              </a:rPr>
              <a:t> </a:t>
            </a:r>
            <a:r>
              <a:rPr sz="1200" dirty="0">
                <a:solidFill>
                  <a:srgbClr val="201C1C"/>
                </a:solidFill>
                <a:latin typeface="Arial MT"/>
                <a:cs typeface="Arial MT"/>
              </a:rPr>
              <a:t>contribute</a:t>
            </a:r>
            <a:r>
              <a:rPr sz="1200" spc="405" dirty="0">
                <a:solidFill>
                  <a:srgbClr val="201C1C"/>
                </a:solidFill>
                <a:latin typeface="Arial MT"/>
                <a:cs typeface="Arial MT"/>
              </a:rPr>
              <a:t> </a:t>
            </a:r>
            <a:r>
              <a:rPr sz="1200" dirty="0">
                <a:solidFill>
                  <a:srgbClr val="201C1C"/>
                </a:solidFill>
                <a:latin typeface="Arial MT"/>
                <a:cs typeface="Arial MT"/>
              </a:rPr>
              <a:t>signiﬁcantly</a:t>
            </a:r>
            <a:r>
              <a:rPr sz="1200" spc="400" dirty="0">
                <a:solidFill>
                  <a:srgbClr val="201C1C"/>
                </a:solidFill>
                <a:latin typeface="Arial MT"/>
                <a:cs typeface="Arial MT"/>
              </a:rPr>
              <a:t> </a:t>
            </a:r>
            <a:r>
              <a:rPr sz="1200" dirty="0">
                <a:solidFill>
                  <a:srgbClr val="201C1C"/>
                </a:solidFill>
                <a:latin typeface="Arial MT"/>
                <a:cs typeface="Arial MT"/>
              </a:rPr>
              <a:t>to</a:t>
            </a:r>
            <a:r>
              <a:rPr sz="1200" spc="405" dirty="0">
                <a:solidFill>
                  <a:srgbClr val="201C1C"/>
                </a:solidFill>
                <a:latin typeface="Arial MT"/>
                <a:cs typeface="Arial MT"/>
              </a:rPr>
              <a:t> </a:t>
            </a:r>
            <a:r>
              <a:rPr sz="1200" dirty="0">
                <a:solidFill>
                  <a:srgbClr val="201C1C"/>
                </a:solidFill>
                <a:latin typeface="Arial MT"/>
                <a:cs typeface="Arial MT"/>
              </a:rPr>
              <a:t>economic</a:t>
            </a:r>
            <a:r>
              <a:rPr sz="1200" spc="405" dirty="0">
                <a:solidFill>
                  <a:srgbClr val="201C1C"/>
                </a:solidFill>
                <a:latin typeface="Arial MT"/>
                <a:cs typeface="Arial MT"/>
              </a:rPr>
              <a:t> </a:t>
            </a:r>
            <a:r>
              <a:rPr sz="1200" dirty="0">
                <a:solidFill>
                  <a:srgbClr val="201C1C"/>
                </a:solidFill>
                <a:latin typeface="Arial MT"/>
                <a:cs typeface="Arial MT"/>
              </a:rPr>
              <a:t>development</a:t>
            </a:r>
            <a:r>
              <a:rPr sz="1200" dirty="0">
                <a:solidFill>
                  <a:srgbClr val="201C1C"/>
                </a:solidFill>
                <a:latin typeface="Bahnschrift"/>
                <a:cs typeface="Bahnschrift"/>
              </a:rPr>
              <a:t>.</a:t>
            </a:r>
            <a:r>
              <a:rPr sz="1200" spc="155" dirty="0">
                <a:solidFill>
                  <a:srgbClr val="201C1C"/>
                </a:solidFill>
                <a:latin typeface="Bahnschrift"/>
                <a:cs typeface="Bahnschrift"/>
              </a:rPr>
              <a:t>  </a:t>
            </a:r>
            <a:r>
              <a:rPr sz="1200" dirty="0">
                <a:solidFill>
                  <a:srgbClr val="201C1C"/>
                </a:solidFill>
                <a:latin typeface="Arial MT"/>
                <a:cs typeface="Arial MT"/>
              </a:rPr>
              <a:t>We</a:t>
            </a:r>
            <a:r>
              <a:rPr sz="1200" spc="405" dirty="0">
                <a:solidFill>
                  <a:srgbClr val="201C1C"/>
                </a:solidFill>
                <a:latin typeface="Arial MT"/>
                <a:cs typeface="Arial MT"/>
              </a:rPr>
              <a:t> </a:t>
            </a:r>
            <a:r>
              <a:rPr sz="1200" dirty="0">
                <a:solidFill>
                  <a:srgbClr val="201C1C"/>
                </a:solidFill>
                <a:latin typeface="Arial MT"/>
                <a:cs typeface="Arial MT"/>
              </a:rPr>
              <a:t>invite</a:t>
            </a:r>
            <a:r>
              <a:rPr sz="1200" spc="405" dirty="0">
                <a:solidFill>
                  <a:srgbClr val="201C1C"/>
                </a:solidFill>
                <a:latin typeface="Arial MT"/>
                <a:cs typeface="Arial MT"/>
              </a:rPr>
              <a:t> </a:t>
            </a:r>
            <a:r>
              <a:rPr sz="1200" spc="-25" dirty="0">
                <a:solidFill>
                  <a:srgbClr val="201C1C"/>
                </a:solidFill>
                <a:latin typeface="Arial MT"/>
                <a:cs typeface="Arial MT"/>
              </a:rPr>
              <a:t>all </a:t>
            </a:r>
            <a:r>
              <a:rPr sz="1200" dirty="0">
                <a:solidFill>
                  <a:srgbClr val="201C1C"/>
                </a:solidFill>
                <a:latin typeface="Arial MT"/>
                <a:cs typeface="Arial MT"/>
              </a:rPr>
              <a:t>stakeholders</a:t>
            </a:r>
            <a:r>
              <a:rPr sz="1200" spc="45" dirty="0">
                <a:solidFill>
                  <a:srgbClr val="201C1C"/>
                </a:solidFill>
                <a:latin typeface="Arial MT"/>
                <a:cs typeface="Arial MT"/>
              </a:rPr>
              <a:t> </a:t>
            </a:r>
            <a:r>
              <a:rPr sz="1200" dirty="0">
                <a:solidFill>
                  <a:srgbClr val="201C1C"/>
                </a:solidFill>
                <a:latin typeface="Arial MT"/>
                <a:cs typeface="Arial MT"/>
              </a:rPr>
              <a:t>to</a:t>
            </a:r>
            <a:r>
              <a:rPr sz="1200" spc="45" dirty="0">
                <a:solidFill>
                  <a:srgbClr val="201C1C"/>
                </a:solidFill>
                <a:latin typeface="Arial MT"/>
                <a:cs typeface="Arial MT"/>
              </a:rPr>
              <a:t> </a:t>
            </a:r>
            <a:r>
              <a:rPr sz="1200" dirty="0">
                <a:solidFill>
                  <a:srgbClr val="201C1C"/>
                </a:solidFill>
                <a:latin typeface="Arial MT"/>
                <a:cs typeface="Arial MT"/>
              </a:rPr>
              <a:t>participate</a:t>
            </a:r>
            <a:r>
              <a:rPr sz="1200" dirty="0">
                <a:solidFill>
                  <a:srgbClr val="201C1C"/>
                </a:solidFill>
                <a:latin typeface="Bahnschrift"/>
                <a:cs typeface="Bahnschrift"/>
              </a:rPr>
              <a:t>,</a:t>
            </a:r>
            <a:r>
              <a:rPr sz="1200" spc="165" dirty="0">
                <a:solidFill>
                  <a:srgbClr val="201C1C"/>
                </a:solidFill>
                <a:latin typeface="Bahnschrift"/>
                <a:cs typeface="Bahnschrift"/>
              </a:rPr>
              <a:t> </a:t>
            </a:r>
            <a:r>
              <a:rPr sz="1200" dirty="0">
                <a:solidFill>
                  <a:srgbClr val="201C1C"/>
                </a:solidFill>
                <a:latin typeface="Arial MT"/>
                <a:cs typeface="Arial MT"/>
              </a:rPr>
              <a:t>share</a:t>
            </a:r>
            <a:r>
              <a:rPr sz="1200" dirty="0">
                <a:solidFill>
                  <a:srgbClr val="201C1C"/>
                </a:solidFill>
                <a:latin typeface="Bahnschrift"/>
                <a:cs typeface="Bahnschrift"/>
              </a:rPr>
              <a:t>,</a:t>
            </a:r>
            <a:r>
              <a:rPr sz="1200" spc="165" dirty="0">
                <a:solidFill>
                  <a:srgbClr val="201C1C"/>
                </a:solidFill>
                <a:latin typeface="Bahnschrift"/>
                <a:cs typeface="Bahnschrift"/>
              </a:rPr>
              <a:t> </a:t>
            </a:r>
            <a:r>
              <a:rPr sz="1200" dirty="0">
                <a:solidFill>
                  <a:srgbClr val="201C1C"/>
                </a:solidFill>
                <a:latin typeface="Arial MT"/>
                <a:cs typeface="Arial MT"/>
              </a:rPr>
              <a:t>and</a:t>
            </a:r>
            <a:r>
              <a:rPr sz="1200" spc="50" dirty="0">
                <a:solidFill>
                  <a:srgbClr val="201C1C"/>
                </a:solidFill>
                <a:latin typeface="Arial MT"/>
                <a:cs typeface="Arial MT"/>
              </a:rPr>
              <a:t> </a:t>
            </a:r>
            <a:r>
              <a:rPr sz="1200" dirty="0">
                <a:solidFill>
                  <a:srgbClr val="201C1C"/>
                </a:solidFill>
                <a:latin typeface="Arial MT"/>
                <a:cs typeface="Arial MT"/>
              </a:rPr>
              <a:t>contribute</a:t>
            </a:r>
            <a:r>
              <a:rPr sz="1200" spc="45" dirty="0">
                <a:solidFill>
                  <a:srgbClr val="201C1C"/>
                </a:solidFill>
                <a:latin typeface="Arial MT"/>
                <a:cs typeface="Arial MT"/>
              </a:rPr>
              <a:t> </a:t>
            </a:r>
            <a:r>
              <a:rPr sz="1200" dirty="0">
                <a:solidFill>
                  <a:srgbClr val="201C1C"/>
                </a:solidFill>
                <a:latin typeface="Arial MT"/>
                <a:cs typeface="Arial MT"/>
              </a:rPr>
              <a:t>to</a:t>
            </a:r>
            <a:r>
              <a:rPr sz="1200" spc="50" dirty="0">
                <a:solidFill>
                  <a:srgbClr val="201C1C"/>
                </a:solidFill>
                <a:latin typeface="Arial MT"/>
                <a:cs typeface="Arial MT"/>
              </a:rPr>
              <a:t> </a:t>
            </a:r>
            <a:r>
              <a:rPr sz="1200" dirty="0">
                <a:solidFill>
                  <a:srgbClr val="201C1C"/>
                </a:solidFill>
                <a:latin typeface="Arial MT"/>
                <a:cs typeface="Arial MT"/>
              </a:rPr>
              <a:t>the</a:t>
            </a:r>
            <a:r>
              <a:rPr sz="1200" spc="45" dirty="0">
                <a:solidFill>
                  <a:srgbClr val="201C1C"/>
                </a:solidFill>
                <a:latin typeface="Arial MT"/>
                <a:cs typeface="Arial MT"/>
              </a:rPr>
              <a:t> </a:t>
            </a:r>
            <a:r>
              <a:rPr sz="1200" dirty="0">
                <a:solidFill>
                  <a:srgbClr val="201C1C"/>
                </a:solidFill>
                <a:latin typeface="Arial MT"/>
                <a:cs typeface="Arial MT"/>
              </a:rPr>
              <a:t>success</a:t>
            </a:r>
            <a:r>
              <a:rPr sz="1200" spc="50" dirty="0">
                <a:solidFill>
                  <a:srgbClr val="201C1C"/>
                </a:solidFill>
                <a:latin typeface="Arial MT"/>
                <a:cs typeface="Arial MT"/>
              </a:rPr>
              <a:t> </a:t>
            </a:r>
            <a:r>
              <a:rPr sz="1200" dirty="0">
                <a:solidFill>
                  <a:srgbClr val="201C1C"/>
                </a:solidFill>
                <a:latin typeface="Arial MT"/>
                <a:cs typeface="Arial MT"/>
              </a:rPr>
              <a:t>of</a:t>
            </a:r>
            <a:r>
              <a:rPr sz="1200" spc="45" dirty="0">
                <a:solidFill>
                  <a:srgbClr val="201C1C"/>
                </a:solidFill>
                <a:latin typeface="Arial MT"/>
                <a:cs typeface="Arial MT"/>
              </a:rPr>
              <a:t> </a:t>
            </a:r>
            <a:r>
              <a:rPr sz="1200" dirty="0">
                <a:solidFill>
                  <a:srgbClr val="201C1C"/>
                </a:solidFill>
                <a:latin typeface="Arial MT"/>
                <a:cs typeface="Arial MT"/>
              </a:rPr>
              <a:t>this</a:t>
            </a:r>
            <a:r>
              <a:rPr sz="1200" spc="50" dirty="0">
                <a:solidFill>
                  <a:srgbClr val="201C1C"/>
                </a:solidFill>
                <a:latin typeface="Arial MT"/>
                <a:cs typeface="Arial MT"/>
              </a:rPr>
              <a:t> </a:t>
            </a:r>
            <a:r>
              <a:rPr sz="1200" dirty="0">
                <a:solidFill>
                  <a:srgbClr val="201C1C"/>
                </a:solidFill>
                <a:latin typeface="Arial MT"/>
                <a:cs typeface="Arial MT"/>
              </a:rPr>
              <a:t>pivotal</a:t>
            </a:r>
            <a:r>
              <a:rPr sz="1200" spc="45" dirty="0">
                <a:solidFill>
                  <a:srgbClr val="201C1C"/>
                </a:solidFill>
                <a:latin typeface="Arial MT"/>
                <a:cs typeface="Arial MT"/>
              </a:rPr>
              <a:t> </a:t>
            </a:r>
            <a:r>
              <a:rPr sz="1200" spc="-10" dirty="0">
                <a:solidFill>
                  <a:srgbClr val="201C1C"/>
                </a:solidFill>
                <a:latin typeface="Arial MT"/>
                <a:cs typeface="Arial MT"/>
              </a:rPr>
              <a:t>event</a:t>
            </a:r>
            <a:r>
              <a:rPr sz="1200" spc="-10" dirty="0">
                <a:solidFill>
                  <a:srgbClr val="201C1C"/>
                </a:solidFill>
                <a:latin typeface="Bahnschrift"/>
                <a:cs typeface="Bahnschrift"/>
              </a:rPr>
              <a:t>.</a:t>
            </a:r>
            <a:endParaRPr sz="1200" dirty="0">
              <a:latin typeface="Bahnschrift"/>
              <a:cs typeface="Bahnschrif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1935</Words>
  <Application>Microsoft Office PowerPoint</Application>
  <PresentationFormat>Custom</PresentationFormat>
  <Paragraphs>180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Angsana New</vt:lpstr>
      <vt:lpstr>Arial</vt:lpstr>
      <vt:lpstr>Arial Black</vt:lpstr>
      <vt:lpstr>Arial MT</vt:lpstr>
      <vt:lpstr>Bahnschrift</vt:lpstr>
      <vt:lpstr>Calibri</vt:lpstr>
      <vt:lpstr>Ink Free</vt:lpstr>
      <vt:lpstr>Lucida Sans Unicode</vt:lpstr>
      <vt:lpstr>Tahoma</vt:lpstr>
      <vt:lpstr>Office Theme</vt:lpstr>
      <vt:lpstr>PowerPoint Presentation</vt:lpstr>
      <vt:lpstr>PowerPoint Presentation</vt:lpstr>
      <vt:lpstr>Objectives</vt:lpstr>
      <vt:lpstr>Key Features Business Exhibitions:</vt:lpstr>
      <vt:lpstr>Target Audience</vt:lpstr>
      <vt:lpstr>Partnership and Sponsorship Opportunities</vt:lpstr>
      <vt:lpstr>Investment Opportunities in North Rift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KNCCI CONCEPT NOTE FINAL.pdf</dc:title>
  <dc:creator>PFO UASIN GISHU</dc:creator>
  <cp:keywords>DAG73P9Q7a4,BAGdGiP4Ktw,0</cp:keywords>
  <cp:lastModifiedBy>Collins Kipchumba</cp:lastModifiedBy>
  <cp:revision>15</cp:revision>
  <dcterms:created xsi:type="dcterms:W3CDTF">2026-01-16T08:12:24Z</dcterms:created>
  <dcterms:modified xsi:type="dcterms:W3CDTF">2026-01-19T08:00:10Z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2025-12-18T00:00:00Z</vt:filetime>
  </property>
  <property fmtid="{D5CDD505-2E9C-101B-9397-08002B2CF9AE}" pid="3" name="Creator">
    <vt:lpwstr>Canva</vt:lpwstr>
  </property>
  <property fmtid="{D5CDD505-2E9C-101B-9397-08002B2CF9AE}" pid="4" name="LastSaved">
    <vt:filetime>2026-01-16T00:00:00Z</vt:filetime>
  </property>
  <property fmtid="{D5CDD505-2E9C-101B-9397-08002B2CF9AE}" pid="5" name="Producer">
    <vt:lpwstr>Canva</vt:lpwstr>
  </property>
</Properties>
</file>